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lsx" ContentType="application/vnd.openxmlformats-officedocument.spreadsheetml.sheet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charts/chart2.xml" ContentType="application/vnd.openxmlformats-officedocument.drawingml.chart+xml"/>
  <Override PartName="/ppt/charts/style2.xml" ContentType="application/vnd.ms-office.chartstyle+xml"/>
  <Override PartName="/ppt/charts/colors2.xml" ContentType="application/vnd.ms-office.chartcolorstyle+xml"/>
  <Override PartName="/ppt/charts/chart3.xml" ContentType="application/vnd.openxmlformats-officedocument.drawingml.chart+xml"/>
  <Override PartName="/ppt/charts/style3.xml" ContentType="application/vnd.ms-office.chartstyle+xml"/>
  <Override PartName="/ppt/charts/colors3.xml" ContentType="application/vnd.ms-office.chartcolorstyle+xml"/>
  <Override PartName="/ppt/charts/chart4.xml" ContentType="application/vnd.openxmlformats-officedocument.drawingml.chart+xml"/>
  <Override PartName="/ppt/charts/style4.xml" ContentType="application/vnd.ms-office.chartstyle+xml"/>
  <Override PartName="/ppt/charts/colors4.xml" ContentType="application/vnd.ms-office.chartcolorstyle+xml"/>
  <Override PartName="/ppt/charts/chart5.xml" ContentType="application/vnd.openxmlformats-officedocument.drawingml.chart+xml"/>
  <Override PartName="/ppt/charts/style5.xml" ContentType="application/vnd.ms-office.chartstyle+xml"/>
  <Override PartName="/ppt/charts/colors5.xml" ContentType="application/vnd.ms-office.chartcolorstyle+xml"/>
  <Override PartName="/ppt/charts/chart6.xml" ContentType="application/vnd.openxmlformats-officedocument.drawingml.chart+xml"/>
  <Override PartName="/ppt/charts/style6.xml" ContentType="application/vnd.ms-office.chartstyle+xml"/>
  <Override PartName="/ppt/charts/colors6.xml" ContentType="application/vnd.ms-office.chartcolorstyle+xml"/>
  <Override PartName="/ppt/charts/chart7.xml" ContentType="application/vnd.openxmlformats-officedocument.drawingml.chart+xml"/>
  <Override PartName="/ppt/charts/style7.xml" ContentType="application/vnd.ms-office.chartstyle+xml"/>
  <Override PartName="/ppt/charts/colors7.xml" ContentType="application/vnd.ms-office.chartcolorstyle+xml"/>
  <Override PartName="/ppt/charts/chart8.xml" ContentType="application/vnd.openxmlformats-officedocument.drawingml.chart+xml"/>
  <Override PartName="/ppt/charts/style8.xml" ContentType="application/vnd.ms-office.chartstyle+xml"/>
  <Override PartName="/ppt/charts/colors8.xml" ContentType="application/vnd.ms-office.chartcolorstyle+xml"/>
  <Override PartName="/ppt/charts/chart9.xml" ContentType="application/vnd.openxmlformats-officedocument.drawingml.chart+xml"/>
  <Override PartName="/ppt/charts/style9.xml" ContentType="application/vnd.ms-office.chartstyle+xml"/>
  <Override PartName="/ppt/charts/colors9.xml" ContentType="application/vnd.ms-office.chartcolorstyle+xml"/>
  <Override PartName="/ppt/charts/chart10.xml" ContentType="application/vnd.openxmlformats-officedocument.drawingml.chart+xml"/>
  <Override PartName="/ppt/charts/chart11.xml" ContentType="application/vnd.openxmlformats-officedocument.drawingml.chart+xml"/>
  <Override PartName="/ppt/charts/chart12.xml" ContentType="application/vnd.openxmlformats-officedocument.drawingml.chart+xml"/>
  <Override PartName="/ppt/charts/chart13.xml" ContentType="application/vnd.openxmlformats-officedocument.drawingml.chart+xml"/>
  <Override PartName="/ppt/charts/style10.xml" ContentType="application/vnd.ms-office.chartstyle+xml"/>
  <Override PartName="/ppt/charts/colors10.xml" ContentType="application/vnd.ms-office.chartcolorstyle+xml"/>
  <Override PartName="/ppt/charts/chart14.xml" ContentType="application/vnd.openxmlformats-officedocument.drawingml.chart+xml"/>
  <Override PartName="/ppt/charts/chart15.xml" ContentType="application/vnd.openxmlformats-officedocument.drawingml.chart+xml"/>
  <Override PartName="/ppt/charts/chart16.xml" ContentType="application/vnd.openxmlformats-officedocument.drawingml.chart+xml"/>
  <Override PartName="/ppt/charts/chart17.xml" ContentType="application/vnd.openxmlformats-officedocument.drawingml.chart+xml"/>
  <Override PartName="/ppt/charts/chart18.xml" ContentType="application/vnd.openxmlformats-officedocument.drawingml.chart+xml"/>
  <Override PartName="/ppt/charts/chart19.xml" ContentType="application/vnd.openxmlformats-officedocument.drawingml.chart+xml"/>
  <Override PartName="/ppt/charts/chart20.xml" ContentType="application/vnd.openxmlformats-officedocument.drawingml.chart+xml"/>
  <Override PartName="/ppt/charts/style11.xml" ContentType="application/vnd.ms-office.chartstyle+xml"/>
  <Override PartName="/ppt/charts/colors11.xml" ContentType="application/vnd.ms-office.chartcolorstyle+xml"/>
  <Override PartName="/ppt/charts/chart21.xml" ContentType="application/vnd.openxmlformats-officedocument.drawingml.chart+xml"/>
  <Override PartName="/ppt/charts/style12.xml" ContentType="application/vnd.ms-office.chartstyle+xml"/>
  <Override PartName="/ppt/charts/colors12.xml" ContentType="application/vnd.ms-office.chartcolorstyle+xml"/>
  <Override PartName="/ppt/charts/chart22.xml" ContentType="application/vnd.openxmlformats-officedocument.drawingml.char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69" r:id="rId1"/>
  </p:sldMasterIdLst>
  <p:sldIdLst>
    <p:sldId id="256" r:id="rId2"/>
    <p:sldId id="264" r:id="rId3"/>
    <p:sldId id="258" r:id="rId4"/>
    <p:sldId id="281" r:id="rId5"/>
    <p:sldId id="293" r:id="rId6"/>
    <p:sldId id="260" r:id="rId7"/>
    <p:sldId id="261" r:id="rId8"/>
    <p:sldId id="263" r:id="rId9"/>
    <p:sldId id="282" r:id="rId10"/>
    <p:sldId id="294" r:id="rId11"/>
    <p:sldId id="283" r:id="rId12"/>
    <p:sldId id="295" r:id="rId13"/>
    <p:sldId id="284" r:id="rId14"/>
    <p:sldId id="266" r:id="rId15"/>
    <p:sldId id="286" r:id="rId16"/>
    <p:sldId id="287" r:id="rId17"/>
    <p:sldId id="288" r:id="rId18"/>
    <p:sldId id="289" r:id="rId19"/>
    <p:sldId id="290" r:id="rId20"/>
    <p:sldId id="296" r:id="rId21"/>
    <p:sldId id="269" r:id="rId22"/>
    <p:sldId id="270" r:id="rId23"/>
    <p:sldId id="297" r:id="rId24"/>
    <p:sldId id="275" r:id="rId25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4" autoAdjust="0"/>
    <p:restoredTop sz="94660"/>
  </p:normalViewPr>
  <p:slideViewPr>
    <p:cSldViewPr snapToGrid="0">
      <p:cViewPr varScale="1">
        <p:scale>
          <a:sx n="114" d="100"/>
          <a:sy n="114" d="100"/>
        </p:scale>
        <p:origin x="474" y="11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viewProps" Target="viewProps.xml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.xlsx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_rels/chart2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1.xlsx"/><Relationship Id="rId2" Type="http://schemas.microsoft.com/office/2011/relationships/chartColorStyle" Target="colors2.xml"/><Relationship Id="rId1" Type="http://schemas.microsoft.com/office/2011/relationships/chartStyle" Target="style2.xml"/></Relationships>
</file>

<file path=ppt/charts/_rels/chart3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2.xlsx"/><Relationship Id="rId2" Type="http://schemas.microsoft.com/office/2011/relationships/chartColorStyle" Target="colors3.xml"/><Relationship Id="rId1" Type="http://schemas.microsoft.com/office/2011/relationships/chartStyle" Target="style3.xml"/></Relationships>
</file>

<file path=ppt/charts/_rels/chart4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3.xlsx"/><Relationship Id="rId2" Type="http://schemas.microsoft.com/office/2011/relationships/chartColorStyle" Target="colors4.xml"/><Relationship Id="rId1" Type="http://schemas.microsoft.com/office/2011/relationships/chartStyle" Target="style4.xml"/></Relationships>
</file>

<file path=ppt/charts/_rels/chart5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4.xlsx"/><Relationship Id="rId2" Type="http://schemas.microsoft.com/office/2011/relationships/chartColorStyle" Target="colors5.xml"/><Relationship Id="rId1" Type="http://schemas.microsoft.com/office/2011/relationships/chartStyle" Target="style5.xml"/></Relationships>
</file>

<file path=ppt/charts/_rels/chart6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5.xlsx"/><Relationship Id="rId2" Type="http://schemas.microsoft.com/office/2011/relationships/chartColorStyle" Target="colors6.xml"/><Relationship Id="rId1" Type="http://schemas.microsoft.com/office/2011/relationships/chartStyle" Target="style6.xml"/></Relationships>
</file>

<file path=ppt/charts/_rels/chart7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6.xlsx"/><Relationship Id="rId2" Type="http://schemas.microsoft.com/office/2011/relationships/chartColorStyle" Target="colors7.xml"/><Relationship Id="rId1" Type="http://schemas.microsoft.com/office/2011/relationships/chartStyle" Target="style7.xml"/></Relationships>
</file>

<file path=ppt/charts/_rels/chart8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7.xlsx"/><Relationship Id="rId2" Type="http://schemas.microsoft.com/office/2011/relationships/chartColorStyle" Target="colors8.xml"/><Relationship Id="rId1" Type="http://schemas.microsoft.com/office/2011/relationships/chartStyle" Target="style8.xml"/></Relationships>
</file>

<file path=ppt/charts/_rels/chart9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8.xlsx"/><Relationship Id="rId2" Type="http://schemas.microsoft.com/office/2011/relationships/chartColorStyle" Target="colors9.xml"/><Relationship Id="rId1" Type="http://schemas.microsoft.com/office/2011/relationships/chartStyle" Target="style9.xml"/></Relationships>
</file>

<file path=ppt/charts/_rels/chart10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9.xlsx"/></Relationships>
</file>

<file path=ppt/charts/_rels/chart1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10.xlsx"/></Relationships>
</file>

<file path=ppt/charts/_rels/chart12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11.xlsx"/></Relationships>
</file>

<file path=ppt/charts/_rels/chart13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12.xlsx"/><Relationship Id="rId2" Type="http://schemas.microsoft.com/office/2011/relationships/chartColorStyle" Target="colors10.xml"/><Relationship Id="rId1" Type="http://schemas.microsoft.com/office/2011/relationships/chartStyle" Target="style10.xml"/></Relationships>
</file>

<file path=ppt/charts/_rels/chart14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13.xlsx"/></Relationships>
</file>

<file path=ppt/charts/_rels/chart15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14.xlsx"/></Relationships>
</file>

<file path=ppt/charts/_rels/chart16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15.xlsx"/></Relationships>
</file>

<file path=ppt/charts/_rels/chart17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16.xlsx"/></Relationships>
</file>

<file path=ppt/charts/_rels/chart18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17.xlsx"/></Relationships>
</file>

<file path=ppt/charts/_rels/chart19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18.xlsx"/></Relationships>
</file>

<file path=ppt/charts/_rels/chart20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19.xlsx"/><Relationship Id="rId2" Type="http://schemas.microsoft.com/office/2011/relationships/chartColorStyle" Target="colors11.xml"/><Relationship Id="rId1" Type="http://schemas.microsoft.com/office/2011/relationships/chartStyle" Target="style11.xml"/></Relationships>
</file>

<file path=ppt/charts/_rels/chart21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20.xlsx"/><Relationship Id="rId2" Type="http://schemas.microsoft.com/office/2011/relationships/chartColorStyle" Target="colors12.xml"/><Relationship Id="rId1" Type="http://schemas.microsoft.com/office/2011/relationships/chartStyle" Target="style12.xml"/></Relationships>
</file>

<file path=ppt/charts/_rels/chart22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21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2000" b="0" i="0" u="none" strike="noStrike" kern="1200" spc="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ru-RU"/>
        </a:p>
      </c:txPr>
    </c:title>
    <c:autoTitleDeleted val="0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Лист1!$B$1</c:f>
              <c:strCache>
                <c:ptCount val="1"/>
                <c:pt idx="0">
                  <c:v>тыс. руб.</c:v>
                </c:pt>
              </c:strCache>
            </c:strRef>
          </c:tx>
          <c:spPr>
            <a:solidFill>
              <a:schemeClr val="accent1"/>
            </a:solidFill>
            <a:ln w="19050">
              <a:solidFill>
                <a:schemeClr val="lt1"/>
              </a:solidFill>
            </a:ln>
            <a:effectLst/>
          </c:spPr>
          <c:invertIfNegative val="0"/>
          <c:dPt>
            <c:idx val="0"/>
            <c:invertIfNegative val="0"/>
            <c:bubble3D val="0"/>
            <c:spPr>
              <a:solidFill>
                <a:schemeClr val="accent1"/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1-1245-49DB-84B4-E9435193A145}"/>
              </c:ext>
            </c:extLst>
          </c:dPt>
          <c:dPt>
            <c:idx val="1"/>
            <c:invertIfNegative val="0"/>
            <c:bubble3D val="0"/>
            <c:spPr>
              <a:solidFill>
                <a:srgbClr val="0070C0"/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3-1245-49DB-84B4-E9435193A145}"/>
              </c:ext>
            </c:extLst>
          </c:dPt>
          <c:dPt>
            <c:idx val="2"/>
            <c:invertIfNegative val="0"/>
            <c:bubble3D val="0"/>
            <c:spPr>
              <a:solidFill>
                <a:srgbClr val="00B050"/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5-1245-49DB-84B4-E9435193A145}"/>
              </c:ext>
            </c:extLst>
          </c:dPt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600" b="1" i="0" u="none" strike="noStrike" kern="1200" baseline="0">
                    <a:solidFill>
                      <a:srgbClr val="002060"/>
                    </a:solidFill>
                    <a:latin typeface="+mn-lt"/>
                    <a:ea typeface="+mn-ea"/>
                    <a:cs typeface="+mn-cs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Лист1!$A$2:$A$4</c:f>
              <c:strCache>
                <c:ptCount val="3"/>
                <c:pt idx="0">
                  <c:v>2025 г.</c:v>
                </c:pt>
                <c:pt idx="1">
                  <c:v>2026 г.</c:v>
                </c:pt>
                <c:pt idx="2">
                  <c:v>2027 г.</c:v>
                </c:pt>
              </c:strCache>
            </c:strRef>
          </c:cat>
          <c:val>
            <c:numRef>
              <c:f>Лист1!$B$2:$B$4</c:f>
              <c:numCache>
                <c:formatCode>#,##0.00</c:formatCode>
                <c:ptCount val="3"/>
                <c:pt idx="0" formatCode="0.0">
                  <c:v>808668</c:v>
                </c:pt>
                <c:pt idx="1">
                  <c:v>768459.8</c:v>
                </c:pt>
                <c:pt idx="2">
                  <c:v>810535.6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6-1245-49DB-84B4-E9435193A145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00"/>
        <c:axId val="2119412832"/>
        <c:axId val="2116067888"/>
      </c:barChart>
      <c:catAx>
        <c:axId val="2119412832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ru-RU"/>
          </a:p>
        </c:txPr>
        <c:crossAx val="2116067888"/>
        <c:crosses val="autoZero"/>
        <c:auto val="1"/>
        <c:lblAlgn val="ctr"/>
        <c:lblOffset val="100"/>
        <c:noMultiLvlLbl val="0"/>
      </c:catAx>
      <c:valAx>
        <c:axId val="2116067888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0.0" sourceLinked="1"/>
        <c:majorTickMark val="out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ru-RU"/>
          </a:p>
        </c:txPr>
        <c:crossAx val="2119412832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800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ru-RU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ru-RU"/>
    </a:p>
  </c:txPr>
  <c:externalData r:id="rId3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view3D>
      <c:rotX val="15"/>
      <c:rotY val="20"/>
      <c:rAngAx val="0"/>
    </c:view3D>
    <c:floor>
      <c:thickness val="0"/>
      <c:spPr>
        <a:noFill/>
        <a:ln>
          <a:noFill/>
        </a:ln>
        <a:effectLst/>
        <a:sp3d/>
      </c:spPr>
    </c:floor>
    <c:sideWall>
      <c:thickness val="0"/>
      <c:spPr>
        <a:noFill/>
        <a:ln>
          <a:noFill/>
        </a:ln>
        <a:effectLst/>
        <a:sp3d/>
      </c:spPr>
    </c:sideWall>
    <c:backWall>
      <c:thickness val="0"/>
      <c:spPr>
        <a:noFill/>
        <a:ln>
          <a:noFill/>
        </a:ln>
        <a:effectLst/>
        <a:sp3d/>
      </c:spPr>
    </c:backWall>
    <c:plotArea>
      <c:layout>
        <c:manualLayout>
          <c:layoutTarget val="inner"/>
          <c:xMode val="edge"/>
          <c:yMode val="edge"/>
          <c:x val="4.4216186979269594E-2"/>
          <c:y val="2.4525801621234262E-2"/>
          <c:w val="0.95446280905771852"/>
          <c:h val="0.73379570691332519"/>
        </c:manualLayout>
      </c:layout>
      <c:bar3DChart>
        <c:barDir val="col"/>
        <c:grouping val="standard"/>
        <c:varyColors val="0"/>
        <c:ser>
          <c:idx val="0"/>
          <c:order val="0"/>
          <c:tx>
            <c:strRef>
              <c:f>Лист1!$B$1</c:f>
              <c:strCache>
                <c:ptCount val="1"/>
                <c:pt idx="0">
                  <c:v>Налоги на прибыль, доходы</c:v>
                </c:pt>
              </c:strCache>
            </c:strRef>
          </c:tx>
          <c:spPr>
            <a:solidFill>
              <a:schemeClr val="accent1"/>
            </a:solidFill>
            <a:ln>
              <a:noFill/>
            </a:ln>
            <a:effectLst/>
            <a:sp3d/>
          </c:spPr>
          <c:invertIfNegative val="0"/>
          <c:dLbls>
            <c:dLbl>
              <c:idx val="0"/>
              <c:layout>
                <c:manualLayout>
                  <c:x val="-3.0766526019690578E-2"/>
                  <c:y val="0.30764248704663211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0-01AD-40AC-A849-B2D76B6ECD46}"/>
                </c:ext>
              </c:extLst>
            </c:dLbl>
            <c:dLbl>
              <c:idx val="1"/>
              <c:layout>
                <c:manualLayout>
                  <c:x val="-2.5272503516174442E-2"/>
                  <c:y val="0.36161485319516407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1-01AD-40AC-A849-B2D76B6ECD46}"/>
                </c:ext>
              </c:extLst>
            </c:dLbl>
            <c:dLbl>
              <c:idx val="2"/>
              <c:layout>
                <c:manualLayout>
                  <c:x val="-2.4173699015471166E-2"/>
                  <c:y val="0.41828583765112265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2-01AD-40AC-A849-B2D76B6ECD46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600" b="1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Лист1!$A$2:$A$4</c:f>
              <c:strCache>
                <c:ptCount val="3"/>
                <c:pt idx="0">
                  <c:v>2025г.</c:v>
                </c:pt>
                <c:pt idx="1">
                  <c:v>2026 г.</c:v>
                </c:pt>
                <c:pt idx="2">
                  <c:v>2027 г.</c:v>
                </c:pt>
              </c:strCache>
            </c:strRef>
          </c:cat>
          <c:val>
            <c:numRef>
              <c:f>Лист1!$B$2:$B$4</c:f>
              <c:numCache>
                <c:formatCode>0.0</c:formatCode>
                <c:ptCount val="3"/>
                <c:pt idx="0">
                  <c:v>219010.6</c:v>
                </c:pt>
                <c:pt idx="1">
                  <c:v>229961.1</c:v>
                </c:pt>
                <c:pt idx="2">
                  <c:v>241459.20000000001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A950-4925-9FCF-7ADE6011DF41}"/>
            </c:ext>
          </c:extLst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Налоги на товары (работы, услуги) 
</c:v>
                </c:pt>
              </c:strCache>
            </c:strRef>
          </c:tx>
          <c:spPr>
            <a:solidFill>
              <a:srgbClr val="FFC000"/>
            </a:solidFill>
            <a:ln>
              <a:noFill/>
            </a:ln>
            <a:effectLst/>
            <a:sp3d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600" b="1" i="0" u="none" strike="noStrike" kern="1200" baseline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Лист1!$A$2:$A$4</c:f>
              <c:strCache>
                <c:ptCount val="3"/>
                <c:pt idx="0">
                  <c:v>2025г.</c:v>
                </c:pt>
                <c:pt idx="1">
                  <c:v>2026 г.</c:v>
                </c:pt>
                <c:pt idx="2">
                  <c:v>2027 г.</c:v>
                </c:pt>
              </c:strCache>
            </c:strRef>
          </c:cat>
          <c:val>
            <c:numRef>
              <c:f>Лист1!$C$2:$C$4</c:f>
              <c:numCache>
                <c:formatCode>0.0</c:formatCode>
                <c:ptCount val="3"/>
                <c:pt idx="0">
                  <c:v>2100</c:v>
                </c:pt>
                <c:pt idx="1">
                  <c:v>2100</c:v>
                </c:pt>
                <c:pt idx="2">
                  <c:v>2100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A950-4925-9FCF-7ADE6011DF41}"/>
            </c:ext>
          </c:extLst>
        </c:ser>
        <c:ser>
          <c:idx val="2"/>
          <c:order val="2"/>
          <c:tx>
            <c:strRef>
              <c:f>Лист1!$D$1</c:f>
              <c:strCache>
                <c:ptCount val="1"/>
                <c:pt idx="0">
                  <c:v>Налоги на имущество</c:v>
                </c:pt>
              </c:strCache>
            </c:strRef>
          </c:tx>
          <c:spPr>
            <a:solidFill>
              <a:schemeClr val="accent3"/>
            </a:solidFill>
            <a:ln>
              <a:noFill/>
            </a:ln>
            <a:effectLst/>
            <a:sp3d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600" b="1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Лист1!$A$2:$A$4</c:f>
              <c:strCache>
                <c:ptCount val="3"/>
                <c:pt idx="0">
                  <c:v>2025г.</c:v>
                </c:pt>
                <c:pt idx="1">
                  <c:v>2026 г.</c:v>
                </c:pt>
                <c:pt idx="2">
                  <c:v>2027 г.</c:v>
                </c:pt>
              </c:strCache>
            </c:strRef>
          </c:cat>
          <c:val>
            <c:numRef>
              <c:f>Лист1!$D$2:$D$4</c:f>
              <c:numCache>
                <c:formatCode>0.0</c:formatCode>
                <c:ptCount val="3"/>
                <c:pt idx="0">
                  <c:v>207848</c:v>
                </c:pt>
                <c:pt idx="1">
                  <c:v>217268</c:v>
                </c:pt>
                <c:pt idx="2">
                  <c:v>217268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2-A950-4925-9FCF-7ADE6011DF41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219"/>
        <c:shape val="box"/>
        <c:axId val="155753472"/>
        <c:axId val="155755264"/>
        <c:axId val="190867648"/>
      </c:bar3DChart>
      <c:catAx>
        <c:axId val="155753472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ru-RU"/>
          </a:p>
        </c:txPr>
        <c:crossAx val="155755264"/>
        <c:crosses val="autoZero"/>
        <c:auto val="1"/>
        <c:lblAlgn val="ctr"/>
        <c:lblOffset val="100"/>
        <c:noMultiLvlLbl val="0"/>
      </c:catAx>
      <c:valAx>
        <c:axId val="155755264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0.0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ru-RU"/>
          </a:p>
        </c:txPr>
        <c:crossAx val="155753472"/>
        <c:crosses val="autoZero"/>
        <c:crossBetween val="between"/>
      </c:valAx>
      <c:serAx>
        <c:axId val="190867648"/>
        <c:scaling>
          <c:orientation val="minMax"/>
        </c:scaling>
        <c:delete val="1"/>
        <c:axPos val="b"/>
        <c:majorTickMark val="out"/>
        <c:minorTickMark val="none"/>
        <c:tickLblPos val="nextTo"/>
        <c:crossAx val="155755264"/>
        <c:crosses val="autoZero"/>
      </c:serAx>
      <c:spPr>
        <a:noFill/>
        <a:ln>
          <a:noFill/>
        </a:ln>
        <a:effectLst/>
      </c:spPr>
    </c:plotArea>
    <c:legend>
      <c:legendPos val="b"/>
      <c:layout>
        <c:manualLayout>
          <c:xMode val="edge"/>
          <c:yMode val="edge"/>
          <c:x val="0.1164111103313083"/>
          <c:y val="0.85363812209284662"/>
          <c:w val="0.75496799016294769"/>
          <c:h val="0.10111573891101448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400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ru-RU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ru-RU"/>
    </a:p>
  </c:txPr>
  <c:externalData r:id="rId3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Лист1!$B$1</c:f>
              <c:strCache>
                <c:ptCount val="1"/>
                <c:pt idx="0">
                  <c:v>2025 г.</c:v>
                </c:pt>
              </c:strCache>
            </c:strRef>
          </c:tx>
          <c:spPr>
            <a:solidFill>
              <a:schemeClr val="accent1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4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Лист1!$A$2</c:f>
              <c:strCache>
                <c:ptCount val="1"/>
                <c:pt idx="0">
                  <c:v>тыс. руб.</c:v>
                </c:pt>
              </c:strCache>
            </c:strRef>
          </c:cat>
          <c:val>
            <c:numRef>
              <c:f>Лист1!$B$2</c:f>
              <c:numCache>
                <c:formatCode>0.0</c:formatCode>
                <c:ptCount val="1"/>
                <c:pt idx="0">
                  <c:v>428958.6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CF39-4294-80A6-CC4C0DBA44C0}"/>
            </c:ext>
          </c:extLst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2026 г.</c:v>
                </c:pt>
              </c:strCache>
            </c:strRef>
          </c:tx>
          <c:spPr>
            <a:solidFill>
              <a:srgbClr val="0070C0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4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Лист1!$A$2</c:f>
              <c:strCache>
                <c:ptCount val="1"/>
                <c:pt idx="0">
                  <c:v>тыс. руб.</c:v>
                </c:pt>
              </c:strCache>
            </c:strRef>
          </c:cat>
          <c:val>
            <c:numRef>
              <c:f>Лист1!$C$2</c:f>
              <c:numCache>
                <c:formatCode>0.0</c:formatCode>
                <c:ptCount val="1"/>
                <c:pt idx="0">
                  <c:v>449329.1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CF39-4294-80A6-CC4C0DBA44C0}"/>
            </c:ext>
          </c:extLst>
        </c:ser>
        <c:ser>
          <c:idx val="2"/>
          <c:order val="2"/>
          <c:tx>
            <c:strRef>
              <c:f>Лист1!$D$1</c:f>
              <c:strCache>
                <c:ptCount val="1"/>
                <c:pt idx="0">
                  <c:v>2027 г.</c:v>
                </c:pt>
              </c:strCache>
            </c:strRef>
          </c:tx>
          <c:spPr>
            <a:solidFill>
              <a:srgbClr val="00B050"/>
            </a:solidFill>
            <a:ln>
              <a:noFill/>
            </a:ln>
            <a:effectLst/>
          </c:spPr>
          <c:invertIfNegative val="0"/>
          <c:dLbls>
            <c:dLbl>
              <c:idx val="0"/>
              <c:layout>
                <c:manualLayout>
                  <c:x val="-1.321003963011986E-3"/>
                  <c:y val="0.10233787726845951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2-CF39-4294-80A6-CC4C0DBA44C0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4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Лист1!$A$2</c:f>
              <c:strCache>
                <c:ptCount val="1"/>
                <c:pt idx="0">
                  <c:v>тыс. руб.</c:v>
                </c:pt>
              </c:strCache>
            </c:strRef>
          </c:cat>
          <c:val>
            <c:numRef>
              <c:f>Лист1!$D$2</c:f>
              <c:numCache>
                <c:formatCode>0.0</c:formatCode>
                <c:ptCount val="1"/>
                <c:pt idx="0">
                  <c:v>460827.2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3-CF39-4294-80A6-CC4C0DBA44C0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219"/>
        <c:overlap val="-27"/>
        <c:axId val="178739456"/>
        <c:axId val="178761728"/>
      </c:barChart>
      <c:catAx>
        <c:axId val="178739456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4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ru-RU"/>
          </a:p>
        </c:txPr>
        <c:crossAx val="178761728"/>
        <c:crosses val="autoZero"/>
        <c:auto val="1"/>
        <c:lblAlgn val="ctr"/>
        <c:lblOffset val="100"/>
        <c:noMultiLvlLbl val="0"/>
      </c:catAx>
      <c:valAx>
        <c:axId val="178761728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0.0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ru-RU"/>
          </a:p>
        </c:txPr>
        <c:crossAx val="178739456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400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ru-RU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ru-RU"/>
    </a:p>
  </c:txPr>
  <c:externalData r:id="rId3">
    <c:autoUpdate val="0"/>
  </c:externalData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view3D>
      <c:rotX val="15"/>
      <c:rotY val="20"/>
      <c:rAngAx val="0"/>
    </c:view3D>
    <c:floor>
      <c:thickness val="0"/>
      <c:spPr>
        <a:noFill/>
        <a:ln>
          <a:noFill/>
        </a:ln>
        <a:effectLst/>
        <a:sp3d/>
      </c:spPr>
    </c:floor>
    <c:sideWall>
      <c:thickness val="0"/>
      <c:spPr>
        <a:noFill/>
        <a:ln>
          <a:noFill/>
        </a:ln>
        <a:effectLst/>
        <a:sp3d/>
      </c:spPr>
    </c:sideWall>
    <c:backWall>
      <c:thickness val="0"/>
      <c:spPr>
        <a:noFill/>
        <a:ln>
          <a:noFill/>
        </a:ln>
        <a:effectLst/>
        <a:sp3d/>
      </c:spPr>
    </c:backWall>
    <c:plotArea>
      <c:layout>
        <c:manualLayout>
          <c:layoutTarget val="inner"/>
          <c:xMode val="edge"/>
          <c:yMode val="edge"/>
          <c:x val="4.4216186979269594E-2"/>
          <c:y val="2.4525801621234262E-2"/>
          <c:w val="0.95446280905771852"/>
          <c:h val="0.73379570691332519"/>
        </c:manualLayout>
      </c:layout>
      <c:bar3DChart>
        <c:barDir val="col"/>
        <c:grouping val="standard"/>
        <c:varyColors val="0"/>
        <c:ser>
          <c:idx val="0"/>
          <c:order val="0"/>
          <c:tx>
            <c:strRef>
              <c:f>Лист1!$B$1</c:f>
              <c:strCache>
                <c:ptCount val="1"/>
                <c:pt idx="0">
                  <c:v>доход от аренды</c:v>
                </c:pt>
              </c:strCache>
            </c:strRef>
          </c:tx>
          <c:spPr>
            <a:solidFill>
              <a:schemeClr val="accent1"/>
            </a:solidFill>
            <a:ln>
              <a:noFill/>
            </a:ln>
            <a:effectLst/>
            <a:sp3d/>
          </c:spPr>
          <c:invertIfNegative val="0"/>
          <c:dLbls>
            <c:dLbl>
              <c:idx val="0"/>
              <c:layout>
                <c:manualLayout>
                  <c:x val="1.0988045007032348E-3"/>
                  <c:y val="0.23747841105354048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0-01AD-40AC-A849-B2D76B6ECD46}"/>
                </c:ext>
              </c:extLst>
            </c:dLbl>
            <c:dLbl>
              <c:idx val="1"/>
              <c:layout>
                <c:manualLayout>
                  <c:x val="1.0988045007032348E-3"/>
                  <c:y val="0.25906735751295334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1-01AD-40AC-A849-B2D76B6ECD46}"/>
                </c:ext>
              </c:extLst>
            </c:dLbl>
            <c:dLbl>
              <c:idx val="2"/>
              <c:layout>
                <c:manualLayout>
                  <c:x val="-2.4173699015471166E-2"/>
                  <c:y val="0.41828583765112265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2-01AD-40AC-A849-B2D76B6ECD46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600" b="1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Лист1!$A$2:$A$4</c:f>
              <c:strCache>
                <c:ptCount val="3"/>
                <c:pt idx="0">
                  <c:v>2025 г.</c:v>
                </c:pt>
                <c:pt idx="1">
                  <c:v>2026 г.</c:v>
                </c:pt>
                <c:pt idx="2">
                  <c:v>2027 г.</c:v>
                </c:pt>
              </c:strCache>
            </c:strRef>
          </c:cat>
          <c:val>
            <c:numRef>
              <c:f>Лист1!$B$2:$B$4</c:f>
              <c:numCache>
                <c:formatCode>0.0</c:formatCode>
                <c:ptCount val="3"/>
                <c:pt idx="0">
                  <c:v>6450</c:v>
                </c:pt>
                <c:pt idx="1">
                  <c:v>6449.9</c:v>
                </c:pt>
                <c:pt idx="2">
                  <c:v>6449.9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A950-4925-9FCF-7ADE6011DF41}"/>
            </c:ext>
          </c:extLst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доход от оказания платных услуг
</c:v>
                </c:pt>
              </c:strCache>
            </c:strRef>
          </c:tx>
          <c:spPr>
            <a:solidFill>
              <a:srgbClr val="FFC000"/>
            </a:solidFill>
            <a:ln>
              <a:noFill/>
            </a:ln>
            <a:effectLst/>
            <a:sp3d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600" b="1" i="0" u="none" strike="noStrike" kern="1200" baseline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Лист1!$A$2:$A$4</c:f>
              <c:strCache>
                <c:ptCount val="3"/>
                <c:pt idx="0">
                  <c:v>2025 г.</c:v>
                </c:pt>
                <c:pt idx="1">
                  <c:v>2026 г.</c:v>
                </c:pt>
                <c:pt idx="2">
                  <c:v>2027 г.</c:v>
                </c:pt>
              </c:strCache>
            </c:strRef>
          </c:cat>
          <c:val>
            <c:numRef>
              <c:f>Лист1!$C$2:$C$4</c:f>
              <c:numCache>
                <c:formatCode>0.0</c:formatCode>
                <c:ptCount val="3"/>
                <c:pt idx="0">
                  <c:v>950</c:v>
                </c:pt>
                <c:pt idx="1">
                  <c:v>1000</c:v>
                </c:pt>
                <c:pt idx="2">
                  <c:v>1050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A950-4925-9FCF-7ADE6011DF41}"/>
            </c:ext>
          </c:extLst>
        </c:ser>
        <c:ser>
          <c:idx val="2"/>
          <c:order val="2"/>
          <c:tx>
            <c:strRef>
              <c:f>Лист1!$D$1</c:f>
              <c:strCache>
                <c:ptCount val="1"/>
                <c:pt idx="0">
                  <c:v>Столбец1</c:v>
                </c:pt>
              </c:strCache>
            </c:strRef>
          </c:tx>
          <c:spPr>
            <a:solidFill>
              <a:schemeClr val="accent3"/>
            </a:solidFill>
            <a:ln>
              <a:noFill/>
            </a:ln>
            <a:effectLst/>
            <a:sp3d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600" b="1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Лист1!$A$2:$A$4</c:f>
              <c:strCache>
                <c:ptCount val="3"/>
                <c:pt idx="0">
                  <c:v>2025 г.</c:v>
                </c:pt>
                <c:pt idx="1">
                  <c:v>2026 г.</c:v>
                </c:pt>
                <c:pt idx="2">
                  <c:v>2027 г.</c:v>
                </c:pt>
              </c:strCache>
            </c:strRef>
          </c:cat>
          <c:val>
            <c:numRef>
              <c:f>Лист1!$D$2:$D$4</c:f>
              <c:numCache>
                <c:formatCode>General</c:formatCode>
                <c:ptCount val="3"/>
              </c:numCache>
            </c:numRef>
          </c:val>
          <c:extLst>
            <c:ext xmlns:c16="http://schemas.microsoft.com/office/drawing/2014/chart" uri="{C3380CC4-5D6E-409C-BE32-E72D297353CC}">
              <c16:uniqueId val="{00000002-A950-4925-9FCF-7ADE6011DF41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219"/>
        <c:shape val="box"/>
        <c:axId val="155753472"/>
        <c:axId val="155755264"/>
        <c:axId val="190867648"/>
      </c:bar3DChart>
      <c:catAx>
        <c:axId val="155753472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ru-RU"/>
          </a:p>
        </c:txPr>
        <c:crossAx val="155755264"/>
        <c:crosses val="autoZero"/>
        <c:auto val="1"/>
        <c:lblAlgn val="ctr"/>
        <c:lblOffset val="100"/>
        <c:noMultiLvlLbl val="0"/>
      </c:catAx>
      <c:valAx>
        <c:axId val="155755264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0.0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ru-RU"/>
          </a:p>
        </c:txPr>
        <c:crossAx val="155753472"/>
        <c:crosses val="autoZero"/>
        <c:crossBetween val="between"/>
      </c:valAx>
      <c:serAx>
        <c:axId val="190867648"/>
        <c:scaling>
          <c:orientation val="minMax"/>
        </c:scaling>
        <c:delete val="1"/>
        <c:axPos val="b"/>
        <c:majorTickMark val="out"/>
        <c:minorTickMark val="none"/>
        <c:tickLblPos val="nextTo"/>
        <c:crossAx val="155755264"/>
        <c:crosses val="autoZero"/>
      </c:serAx>
      <c:spPr>
        <a:noFill/>
        <a:ln>
          <a:noFill/>
        </a:ln>
        <a:effectLst/>
      </c:spPr>
    </c:plotArea>
    <c:legend>
      <c:legendPos val="b"/>
      <c:layout>
        <c:manualLayout>
          <c:xMode val="edge"/>
          <c:yMode val="edge"/>
          <c:x val="0.1164111103313083"/>
          <c:y val="0.85363812209284662"/>
          <c:w val="0.75496799016294769"/>
          <c:h val="0.10111573891101448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400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ru-RU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ru-RU"/>
    </a:p>
  </c:txPr>
  <c:externalData r:id="rId3">
    <c:autoUpdate val="0"/>
  </c:externalData>
</c:chartSpace>
</file>

<file path=ppt/charts/chart5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Лист1!$B$1</c:f>
              <c:strCache>
                <c:ptCount val="1"/>
                <c:pt idx="0">
                  <c:v>2025 г.</c:v>
                </c:pt>
              </c:strCache>
            </c:strRef>
          </c:tx>
          <c:spPr>
            <a:solidFill>
              <a:schemeClr val="accent1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4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Лист1!$A$2</c:f>
              <c:strCache>
                <c:ptCount val="1"/>
                <c:pt idx="0">
                  <c:v>тыс. руб.</c:v>
                </c:pt>
              </c:strCache>
            </c:strRef>
          </c:cat>
          <c:val>
            <c:numRef>
              <c:f>Лист1!$B$2</c:f>
              <c:numCache>
                <c:formatCode>0.0</c:formatCode>
                <c:ptCount val="1"/>
                <c:pt idx="0">
                  <c:v>7400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CF39-4294-80A6-CC4C0DBA44C0}"/>
            </c:ext>
          </c:extLst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2026г.</c:v>
                </c:pt>
              </c:strCache>
            </c:strRef>
          </c:tx>
          <c:spPr>
            <a:solidFill>
              <a:schemeClr val="accent2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4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Лист1!$A$2</c:f>
              <c:strCache>
                <c:ptCount val="1"/>
                <c:pt idx="0">
                  <c:v>тыс. руб.</c:v>
                </c:pt>
              </c:strCache>
            </c:strRef>
          </c:cat>
          <c:val>
            <c:numRef>
              <c:f>Лист1!$C$2</c:f>
              <c:numCache>
                <c:formatCode>0.0</c:formatCode>
                <c:ptCount val="1"/>
                <c:pt idx="0">
                  <c:v>7449.9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CF39-4294-80A6-CC4C0DBA44C0}"/>
            </c:ext>
          </c:extLst>
        </c:ser>
        <c:ser>
          <c:idx val="2"/>
          <c:order val="2"/>
          <c:tx>
            <c:strRef>
              <c:f>Лист1!$D$1</c:f>
              <c:strCache>
                <c:ptCount val="1"/>
                <c:pt idx="0">
                  <c:v>2027 г.</c:v>
                </c:pt>
              </c:strCache>
            </c:strRef>
          </c:tx>
          <c:spPr>
            <a:solidFill>
              <a:schemeClr val="accent3"/>
            </a:solidFill>
            <a:ln>
              <a:noFill/>
            </a:ln>
            <a:effectLst/>
          </c:spPr>
          <c:invertIfNegative val="0"/>
          <c:dLbls>
            <c:dLbl>
              <c:idx val="0"/>
              <c:layout>
                <c:manualLayout>
                  <c:x val="-1.321003963011986E-3"/>
                  <c:y val="0.10233787726845951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2-CF39-4294-80A6-CC4C0DBA44C0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4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Лист1!$A$2</c:f>
              <c:strCache>
                <c:ptCount val="1"/>
                <c:pt idx="0">
                  <c:v>тыс. руб.</c:v>
                </c:pt>
              </c:strCache>
            </c:strRef>
          </c:cat>
          <c:val>
            <c:numRef>
              <c:f>Лист1!$D$2</c:f>
              <c:numCache>
                <c:formatCode>0.0</c:formatCode>
                <c:ptCount val="1"/>
                <c:pt idx="0">
                  <c:v>7499.9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3-CF39-4294-80A6-CC4C0DBA44C0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219"/>
        <c:overlap val="-27"/>
        <c:axId val="178739456"/>
        <c:axId val="178761728"/>
      </c:barChart>
      <c:catAx>
        <c:axId val="178739456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4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ru-RU"/>
          </a:p>
        </c:txPr>
        <c:crossAx val="178761728"/>
        <c:crosses val="autoZero"/>
        <c:auto val="1"/>
        <c:lblAlgn val="ctr"/>
        <c:lblOffset val="100"/>
        <c:noMultiLvlLbl val="0"/>
      </c:catAx>
      <c:valAx>
        <c:axId val="178761728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0.0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ru-RU"/>
          </a:p>
        </c:txPr>
        <c:crossAx val="178739456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400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ru-RU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ru-RU"/>
    </a:p>
  </c:txPr>
  <c:externalData r:id="rId3">
    <c:autoUpdate val="0"/>
  </c:externalData>
</c:chartSpace>
</file>

<file path=ppt/charts/chart6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barChart>
        <c:barDir val="bar"/>
        <c:grouping val="clustered"/>
        <c:varyColors val="0"/>
        <c:ser>
          <c:idx val="0"/>
          <c:order val="0"/>
          <c:tx>
            <c:strRef>
              <c:f>Лист1!$B$1</c:f>
              <c:strCache>
                <c:ptCount val="1"/>
                <c:pt idx="0">
                  <c:v>2025</c:v>
                </c:pt>
              </c:strCache>
            </c:strRef>
          </c:tx>
          <c:spPr>
            <a:solidFill>
              <a:schemeClr val="accent1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Лист1!$A$2:$A$8</c:f>
              <c:strCache>
                <c:ptCount val="7"/>
                <c:pt idx="0">
                  <c:v>Дотации бюджетам сельских поселений на выравнивание бюджетной обеспеченности</c:v>
                </c:pt>
                <c:pt idx="1">
                  <c:v>Субвенции бюджетам поселений на осуществление первичного воинского учета на территориях, где отсутствуют военные комиссариаты</c:v>
                </c:pt>
                <c:pt idx="2">
                  <c:v>Субвенции бюджетам поселений на осуществление отдельного гос. полномочия ЛО в сфере административных правоотношений</c:v>
                </c:pt>
                <c:pt idx="3">
                  <c:v>Субсидии на поддержку развития общественной инфраструктуры муниципального значения в Ленинградской области</c:v>
                </c:pt>
                <c:pt idx="4">
                  <c:v>Субсидии бюджетам поселений на ремонт дорог общего пользования</c:v>
                </c:pt>
                <c:pt idx="5">
                  <c:v>Субсидии на комплекс мероприятий по борьбе с борщевиком Сосновского</c:v>
                </c:pt>
                <c:pt idx="6">
                  <c:v>Субсидии на молодежный трудовой отряд</c:v>
                </c:pt>
              </c:strCache>
            </c:strRef>
          </c:cat>
          <c:val>
            <c:numRef>
              <c:f>Лист1!$B$2:$B$8</c:f>
              <c:numCache>
                <c:formatCode>#,##0.00</c:formatCode>
                <c:ptCount val="7"/>
                <c:pt idx="0" formatCode="#\ ##0.00;[Red]#\ ##0.00">
                  <c:v>365689</c:v>
                </c:pt>
                <c:pt idx="1">
                  <c:v>4564.3</c:v>
                </c:pt>
                <c:pt idx="2" formatCode="General">
                  <c:v>35.200000000000003</c:v>
                </c:pt>
                <c:pt idx="3" formatCode="General">
                  <c:v>935</c:v>
                </c:pt>
                <c:pt idx="4" formatCode="General">
                  <c:v>0</c:v>
                </c:pt>
                <c:pt idx="5" formatCode="General">
                  <c:v>868.2</c:v>
                </c:pt>
                <c:pt idx="6" formatCode="General">
                  <c:v>217.7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A03E-421E-A8C3-C51FA2267E64}"/>
            </c:ext>
          </c:extLst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2026</c:v>
                </c:pt>
              </c:strCache>
            </c:strRef>
          </c:tx>
          <c:spPr>
            <a:solidFill>
              <a:schemeClr val="accent2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Лист1!$A$2:$A$8</c:f>
              <c:strCache>
                <c:ptCount val="7"/>
                <c:pt idx="0">
                  <c:v>Дотации бюджетам сельских поселений на выравнивание бюджетной обеспеченности</c:v>
                </c:pt>
                <c:pt idx="1">
                  <c:v>Субвенции бюджетам поселений на осуществление первичного воинского учета на территориях, где отсутствуют военные комиссариаты</c:v>
                </c:pt>
                <c:pt idx="2">
                  <c:v>Субвенции бюджетам поселений на осуществление отдельного гос. полномочия ЛО в сфере административных правоотношений</c:v>
                </c:pt>
                <c:pt idx="3">
                  <c:v>Субсидии на поддержку развития общественной инфраструктуры муниципального значения в Ленинградской области</c:v>
                </c:pt>
                <c:pt idx="4">
                  <c:v>Субсидии бюджетам поселений на ремонт дорог общего пользования</c:v>
                </c:pt>
                <c:pt idx="5">
                  <c:v>Субсидии на комплекс мероприятий по борьбе с борщевиком Сосновского</c:v>
                </c:pt>
                <c:pt idx="6">
                  <c:v>Субсидии на молодежный трудовой отряд</c:v>
                </c:pt>
              </c:strCache>
            </c:strRef>
          </c:cat>
          <c:val>
            <c:numRef>
              <c:f>Лист1!$C$2:$C$8</c:f>
              <c:numCache>
                <c:formatCode>#,##0.00</c:formatCode>
                <c:ptCount val="7"/>
                <c:pt idx="0" formatCode="#\ ##0.00;[Red]#\ ##0.00">
                  <c:v>306254</c:v>
                </c:pt>
                <c:pt idx="1">
                  <c:v>4977.3</c:v>
                </c:pt>
                <c:pt idx="2" formatCode="General">
                  <c:v>35.200000000000003</c:v>
                </c:pt>
                <c:pt idx="3" formatCode="General">
                  <c:v>0</c:v>
                </c:pt>
                <c:pt idx="4" formatCode="General">
                  <c:v>0</c:v>
                </c:pt>
                <c:pt idx="5" formatCode="General">
                  <c:v>414.3</c:v>
                </c:pt>
                <c:pt idx="6" formatCode="General">
                  <c:v>0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A03E-421E-A8C3-C51FA2267E64}"/>
            </c:ext>
          </c:extLst>
        </c:ser>
        <c:ser>
          <c:idx val="2"/>
          <c:order val="2"/>
          <c:tx>
            <c:strRef>
              <c:f>Лист1!$D$1</c:f>
              <c:strCache>
                <c:ptCount val="1"/>
                <c:pt idx="0">
                  <c:v>2027</c:v>
                </c:pt>
              </c:strCache>
            </c:strRef>
          </c:tx>
          <c:spPr>
            <a:solidFill>
              <a:schemeClr val="accent3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Лист1!$A$2:$A$8</c:f>
              <c:strCache>
                <c:ptCount val="7"/>
                <c:pt idx="0">
                  <c:v>Дотации бюджетам сельских поселений на выравнивание бюджетной обеспеченности</c:v>
                </c:pt>
                <c:pt idx="1">
                  <c:v>Субвенции бюджетам поселений на осуществление первичного воинского учета на территориях, где отсутствуют военные комиссариаты</c:v>
                </c:pt>
                <c:pt idx="2">
                  <c:v>Субвенции бюджетам поселений на осуществление отдельного гос. полномочия ЛО в сфере административных правоотношений</c:v>
                </c:pt>
                <c:pt idx="3">
                  <c:v>Субсидии на поддержку развития общественной инфраструктуры муниципального значения в Ленинградской области</c:v>
                </c:pt>
                <c:pt idx="4">
                  <c:v>Субсидии бюджетам поселений на ремонт дорог общего пользования</c:v>
                </c:pt>
                <c:pt idx="5">
                  <c:v>Субсидии на комплекс мероприятий по борьбе с борщевиком Сосновского</c:v>
                </c:pt>
                <c:pt idx="6">
                  <c:v>Субсидии на молодежный трудовой отряд</c:v>
                </c:pt>
              </c:strCache>
            </c:strRef>
          </c:cat>
          <c:val>
            <c:numRef>
              <c:f>Лист1!$D$2:$D$8</c:f>
              <c:numCache>
                <c:formatCode>General</c:formatCode>
                <c:ptCount val="7"/>
                <c:pt idx="0" formatCode="#\ ##0.00;[Red]#\ ##0.00">
                  <c:v>318992.59999999998</c:v>
                </c:pt>
                <c:pt idx="1">
                  <c:v>0</c:v>
                </c:pt>
                <c:pt idx="2">
                  <c:v>35.200000000000003</c:v>
                </c:pt>
                <c:pt idx="3">
                  <c:v>0</c:v>
                </c:pt>
                <c:pt idx="4" formatCode="#,##0.00">
                  <c:v>23180.7</c:v>
                </c:pt>
                <c:pt idx="5">
                  <c:v>0</c:v>
                </c:pt>
                <c:pt idx="6">
                  <c:v>0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2-A03E-421E-A8C3-C51FA2267E64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axId val="178822144"/>
        <c:axId val="178979584"/>
      </c:barChart>
      <c:catAx>
        <c:axId val="178822144"/>
        <c:scaling>
          <c:orientation val="minMax"/>
        </c:scaling>
        <c:delete val="0"/>
        <c:axPos val="l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3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ru-RU"/>
          </a:p>
        </c:txPr>
        <c:crossAx val="178979584"/>
        <c:crosses val="autoZero"/>
        <c:auto val="1"/>
        <c:lblAlgn val="ctr"/>
        <c:lblOffset val="100"/>
        <c:noMultiLvlLbl val="0"/>
      </c:catAx>
      <c:valAx>
        <c:axId val="178979584"/>
        <c:scaling>
          <c:orientation val="minMax"/>
        </c:scaling>
        <c:delete val="0"/>
        <c:axPos val="b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#\ ##0.00;[Red]#\ ##0.00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0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ru-RU"/>
          </a:p>
        </c:txPr>
        <c:crossAx val="178822144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400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ru-RU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ru-RU"/>
    </a:p>
  </c:txPr>
  <c:externalData r:id="rId3">
    <c:autoUpdate val="0"/>
  </c:externalData>
</c:chartSpace>
</file>

<file path=ppt/charts/chart7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Лист1!$B$1</c:f>
              <c:strCache>
                <c:ptCount val="1"/>
                <c:pt idx="0">
                  <c:v>2025 г.</c:v>
                </c:pt>
              </c:strCache>
            </c:strRef>
          </c:tx>
          <c:spPr>
            <a:solidFill>
              <a:schemeClr val="accent1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4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Лист1!$A$2</c:f>
              <c:strCache>
                <c:ptCount val="1"/>
                <c:pt idx="0">
                  <c:v>тыс. руб.</c:v>
                </c:pt>
              </c:strCache>
            </c:strRef>
          </c:cat>
          <c:val>
            <c:numRef>
              <c:f>Лист1!$B$2</c:f>
              <c:numCache>
                <c:formatCode>0.00</c:formatCode>
                <c:ptCount val="1"/>
                <c:pt idx="0">
                  <c:v>372309.4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0DCC-4747-ACB1-0051B21F60E3}"/>
            </c:ext>
          </c:extLst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2026г.</c:v>
                </c:pt>
              </c:strCache>
            </c:strRef>
          </c:tx>
          <c:spPr>
            <a:solidFill>
              <a:schemeClr val="accent2"/>
            </a:solidFill>
            <a:ln>
              <a:noFill/>
            </a:ln>
            <a:effectLst/>
          </c:spPr>
          <c:invertIfNegative val="0"/>
          <c:dLbls>
            <c:dLbl>
              <c:idx val="0"/>
              <c:layout>
                <c:manualLayout>
                  <c:x val="0"/>
                  <c:y val="-1.8890328151986196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1-0DCC-4747-ACB1-0051B21F60E3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4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Лист1!$A$2</c:f>
              <c:strCache>
                <c:ptCount val="1"/>
                <c:pt idx="0">
                  <c:v>тыс. руб.</c:v>
                </c:pt>
              </c:strCache>
            </c:strRef>
          </c:cat>
          <c:val>
            <c:numRef>
              <c:f>Лист1!$C$2</c:f>
              <c:numCache>
                <c:formatCode>0.00</c:formatCode>
                <c:ptCount val="1"/>
                <c:pt idx="0">
                  <c:v>311680.8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2-0DCC-4747-ACB1-0051B21F60E3}"/>
            </c:ext>
          </c:extLst>
        </c:ser>
        <c:ser>
          <c:idx val="2"/>
          <c:order val="2"/>
          <c:tx>
            <c:strRef>
              <c:f>Лист1!$D$1</c:f>
              <c:strCache>
                <c:ptCount val="1"/>
                <c:pt idx="0">
                  <c:v>2027 г.</c:v>
                </c:pt>
              </c:strCache>
            </c:strRef>
          </c:tx>
          <c:spPr>
            <a:solidFill>
              <a:schemeClr val="accent3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4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Лист1!$A$2</c:f>
              <c:strCache>
                <c:ptCount val="1"/>
                <c:pt idx="0">
                  <c:v>тыс. руб.</c:v>
                </c:pt>
              </c:strCache>
            </c:strRef>
          </c:cat>
          <c:val>
            <c:numRef>
              <c:f>Лист1!$D$2</c:f>
              <c:numCache>
                <c:formatCode>0.00</c:formatCode>
                <c:ptCount val="1"/>
                <c:pt idx="0">
                  <c:v>342208.5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3-0DCC-4747-ACB1-0051B21F60E3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219"/>
        <c:overlap val="-27"/>
        <c:axId val="183345152"/>
        <c:axId val="183346688"/>
      </c:barChart>
      <c:catAx>
        <c:axId val="183345152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4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ru-RU"/>
          </a:p>
        </c:txPr>
        <c:crossAx val="183346688"/>
        <c:crosses val="autoZero"/>
        <c:auto val="1"/>
        <c:lblAlgn val="ctr"/>
        <c:lblOffset val="100"/>
        <c:noMultiLvlLbl val="0"/>
      </c:catAx>
      <c:valAx>
        <c:axId val="183346688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0.00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ru-RU"/>
          </a:p>
        </c:txPr>
        <c:crossAx val="183345152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400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ru-RU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ru-RU"/>
    </a:p>
  </c:txPr>
  <c:externalData r:id="rId3">
    <c:autoUpdate val="0"/>
  </c:externalData>
</c:chartSpace>
</file>

<file path=ppt/charts/chart8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2000" b="0" i="0" u="none" strike="noStrike" kern="1200" spc="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ru-RU"/>
        </a:p>
      </c:txPr>
    </c:title>
    <c:autoTitleDeleted val="0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Лист1!$B$1</c:f>
              <c:strCache>
                <c:ptCount val="1"/>
                <c:pt idx="0">
                  <c:v>тыс. руб.</c:v>
                </c:pt>
              </c:strCache>
            </c:strRef>
          </c:tx>
          <c:spPr>
            <a:solidFill>
              <a:srgbClr val="00B0F0"/>
            </a:solidFill>
            <a:ln w="19050">
              <a:solidFill>
                <a:schemeClr val="lt1"/>
              </a:solidFill>
            </a:ln>
            <a:effectLst/>
          </c:spPr>
          <c:invertIfNegative val="0"/>
          <c:dPt>
            <c:idx val="0"/>
            <c:invertIfNegative val="0"/>
            <c:bubble3D val="0"/>
            <c:spPr>
              <a:solidFill>
                <a:srgbClr val="00B0F0"/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1-1245-49DB-84B4-E9435193A145}"/>
              </c:ext>
            </c:extLst>
          </c:dPt>
          <c:dPt>
            <c:idx val="1"/>
            <c:invertIfNegative val="0"/>
            <c:bubble3D val="0"/>
            <c:spPr>
              <a:solidFill>
                <a:srgbClr val="0070C0"/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3-1245-49DB-84B4-E9435193A145}"/>
              </c:ext>
            </c:extLst>
          </c:dPt>
          <c:dPt>
            <c:idx val="2"/>
            <c:invertIfNegative val="0"/>
            <c:bubble3D val="0"/>
            <c:spPr>
              <a:solidFill>
                <a:srgbClr val="00B050"/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5-1245-49DB-84B4-E9435193A145}"/>
              </c:ext>
            </c:extLst>
          </c:dPt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600" b="1" i="0" u="none" strike="noStrike" kern="1200" baseline="0">
                    <a:solidFill>
                      <a:srgbClr val="002060"/>
                    </a:solidFill>
                    <a:latin typeface="+mn-lt"/>
                    <a:ea typeface="+mn-ea"/>
                    <a:cs typeface="+mn-cs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Лист1!$A$2:$A$4</c:f>
              <c:strCache>
                <c:ptCount val="3"/>
                <c:pt idx="0">
                  <c:v>2025 г.</c:v>
                </c:pt>
                <c:pt idx="1">
                  <c:v>2026 г.</c:v>
                </c:pt>
                <c:pt idx="2">
                  <c:v>2027 г.</c:v>
                </c:pt>
              </c:strCache>
            </c:strRef>
          </c:cat>
          <c:val>
            <c:numRef>
              <c:f>Лист1!$B$2:$B$4</c:f>
              <c:numCache>
                <c:formatCode>General</c:formatCode>
                <c:ptCount val="3"/>
                <c:pt idx="0" formatCode="0.0">
                  <c:v>851523.3</c:v>
                </c:pt>
                <c:pt idx="1">
                  <c:v>812675.6</c:v>
                </c:pt>
                <c:pt idx="2">
                  <c:v>847252.5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6-1245-49DB-84B4-E9435193A145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00"/>
        <c:axId val="2119405632"/>
        <c:axId val="407167056"/>
      </c:barChart>
      <c:catAx>
        <c:axId val="2119405632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ru-RU"/>
          </a:p>
        </c:txPr>
        <c:crossAx val="407167056"/>
        <c:crosses val="autoZero"/>
        <c:auto val="1"/>
        <c:lblAlgn val="ctr"/>
        <c:lblOffset val="100"/>
        <c:noMultiLvlLbl val="0"/>
      </c:catAx>
      <c:valAx>
        <c:axId val="407167056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0.0" sourceLinked="1"/>
        <c:majorTickMark val="out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ru-RU"/>
          </a:p>
        </c:txPr>
        <c:crossAx val="2119405632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800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ru-RU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ru-RU"/>
    </a:p>
  </c:txPr>
  <c:externalData r:id="rId3">
    <c:autoUpdate val="0"/>
  </c:externalData>
</c:chartSpace>
</file>

<file path=ppt/charts/chart9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2000" b="0" i="0" u="none" strike="noStrike" kern="1200" spc="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ru-RU"/>
        </a:p>
      </c:txPr>
    </c:title>
    <c:autoTitleDeleted val="0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Лист1!$B$1</c:f>
              <c:strCache>
                <c:ptCount val="1"/>
                <c:pt idx="0">
                  <c:v>тыс. руб.</c:v>
                </c:pt>
              </c:strCache>
            </c:strRef>
          </c:tx>
          <c:spPr>
            <a:solidFill>
              <a:srgbClr val="00B0F0"/>
            </a:solidFill>
            <a:ln w="19050">
              <a:solidFill>
                <a:schemeClr val="lt1"/>
              </a:solidFill>
            </a:ln>
            <a:effectLst/>
          </c:spPr>
          <c:invertIfNegative val="0"/>
          <c:dPt>
            <c:idx val="0"/>
            <c:invertIfNegative val="0"/>
            <c:bubble3D val="0"/>
            <c:spPr>
              <a:solidFill>
                <a:srgbClr val="00B0F0"/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1-1245-49DB-84B4-E9435193A145}"/>
              </c:ext>
            </c:extLst>
          </c:dPt>
          <c:dPt>
            <c:idx val="1"/>
            <c:invertIfNegative val="0"/>
            <c:bubble3D val="0"/>
            <c:spPr>
              <a:solidFill>
                <a:srgbClr val="0070C0"/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3-1245-49DB-84B4-E9435193A145}"/>
              </c:ext>
            </c:extLst>
          </c:dPt>
          <c:dPt>
            <c:idx val="2"/>
            <c:invertIfNegative val="0"/>
            <c:bubble3D val="0"/>
            <c:spPr>
              <a:solidFill>
                <a:srgbClr val="00B050"/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5-1245-49DB-84B4-E9435193A145}"/>
              </c:ext>
            </c:extLst>
          </c:dPt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600" b="1" i="0" u="none" strike="noStrike" kern="1200" baseline="0">
                    <a:solidFill>
                      <a:srgbClr val="002060"/>
                    </a:solidFill>
                    <a:latin typeface="+mn-lt"/>
                    <a:ea typeface="+mn-ea"/>
                    <a:cs typeface="+mn-cs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Лист1!$A$2:$A$4</c:f>
              <c:strCache>
                <c:ptCount val="3"/>
                <c:pt idx="0">
                  <c:v>2025 г.</c:v>
                </c:pt>
                <c:pt idx="1">
                  <c:v>2026 г.</c:v>
                </c:pt>
                <c:pt idx="2">
                  <c:v>2027 г.</c:v>
                </c:pt>
              </c:strCache>
            </c:strRef>
          </c:cat>
          <c:val>
            <c:numRef>
              <c:f>Лист1!$B$2:$B$4</c:f>
              <c:numCache>
                <c:formatCode>#,##0.00</c:formatCode>
                <c:ptCount val="3"/>
                <c:pt idx="0" formatCode="0.0">
                  <c:v>707479.6</c:v>
                </c:pt>
                <c:pt idx="1">
                  <c:v>678283.6</c:v>
                </c:pt>
                <c:pt idx="2">
                  <c:v>680759.8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6-1245-49DB-84B4-E9435193A145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00"/>
        <c:axId val="2119405632"/>
        <c:axId val="407167056"/>
      </c:barChart>
      <c:catAx>
        <c:axId val="2119405632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ru-RU"/>
          </a:p>
        </c:txPr>
        <c:crossAx val="407167056"/>
        <c:crosses val="autoZero"/>
        <c:auto val="1"/>
        <c:lblAlgn val="ctr"/>
        <c:lblOffset val="100"/>
        <c:noMultiLvlLbl val="0"/>
      </c:catAx>
      <c:valAx>
        <c:axId val="407167056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0.0" sourceLinked="1"/>
        <c:majorTickMark val="out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ru-RU"/>
          </a:p>
        </c:txPr>
        <c:crossAx val="2119405632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800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ru-RU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ru-RU"/>
    </a:p>
  </c:txPr>
  <c:externalData r:id="rId3">
    <c:autoUpdate val="0"/>
  </c:externalData>
</c:chartSpace>
</file>

<file path=ppt/charts/chart10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view3D>
      <c:rotX val="30"/>
      <c:rotY val="0"/>
      <c:rAngAx val="0"/>
    </c:view3D>
    <c:floor>
      <c:thickness val="0"/>
    </c:floor>
    <c:sideWall>
      <c:thickness val="0"/>
    </c:sideWall>
    <c:backWall>
      <c:thickness val="0"/>
    </c:backWall>
    <c:plotArea>
      <c:layout>
        <c:manualLayout>
          <c:layoutTarget val="inner"/>
          <c:xMode val="edge"/>
          <c:yMode val="edge"/>
          <c:x val="3.9506950520073879E-2"/>
          <c:y val="0.19374986504983605"/>
          <c:w val="0.71442342546687831"/>
          <c:h val="0.78593775923119102"/>
        </c:manualLayout>
      </c:layout>
      <c:pie3DChart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Продажи</c:v>
                </c:pt>
              </c:strCache>
            </c:strRef>
          </c:tx>
          <c:explosion val="8"/>
          <c:dPt>
            <c:idx val="0"/>
            <c:bubble3D val="0"/>
            <c:spPr>
              <a:solidFill>
                <a:srgbClr val="FFFF00"/>
              </a:solidFill>
            </c:spPr>
            <c:extLst>
              <c:ext xmlns:c16="http://schemas.microsoft.com/office/drawing/2014/chart" uri="{C3380CC4-5D6E-409C-BE32-E72D297353CC}">
                <c16:uniqueId val="{00000001-D224-4C48-AA26-D042596EED99}"/>
              </c:ext>
            </c:extLst>
          </c:dPt>
          <c:dPt>
            <c:idx val="5"/>
            <c:bubble3D val="0"/>
            <c:spPr>
              <a:solidFill>
                <a:srgbClr val="FF0000"/>
              </a:solidFill>
            </c:spPr>
            <c:extLst>
              <c:ext xmlns:c16="http://schemas.microsoft.com/office/drawing/2014/chart" uri="{C3380CC4-5D6E-409C-BE32-E72D297353CC}">
                <c16:uniqueId val="{00000002-D224-4C48-AA26-D042596EED99}"/>
              </c:ext>
            </c:extLst>
          </c:dPt>
          <c:dLbls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sz="2000" b="1"/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1"/>
            <c:extLst>
              <c:ext xmlns:c15="http://schemas.microsoft.com/office/drawing/2012/chart" uri="{CE6537A1-D6FC-4f65-9D91-7224C49458BB}"/>
            </c:extLst>
          </c:dLbls>
          <c:cat>
            <c:strRef>
              <c:f>Лист1!$A$2:$A$9</c:f>
              <c:strCache>
                <c:ptCount val="8"/>
                <c:pt idx="0">
                  <c:v>совет депутатов</c:v>
                </c:pt>
                <c:pt idx="1">
                  <c:v>контрольно-счетная палата</c:v>
                </c:pt>
                <c:pt idx="2">
                  <c:v>администрация</c:v>
                </c:pt>
                <c:pt idx="3">
                  <c:v>МКУ ЦМУ</c:v>
                </c:pt>
                <c:pt idx="4">
                  <c:v>МБУ Муринская панорама</c:v>
                </c:pt>
                <c:pt idx="5">
                  <c:v>МБУ ЦБС</c:v>
                </c:pt>
                <c:pt idx="6">
                  <c:v>МБУ Похоронная служба</c:v>
                </c:pt>
                <c:pt idx="7">
                  <c:v>МБУ СРТ</c:v>
                </c:pt>
              </c:strCache>
            </c:strRef>
          </c:cat>
          <c:val>
            <c:numRef>
              <c:f>Лист1!$B$2:$B$9</c:f>
              <c:numCache>
                <c:formatCode>0.0</c:formatCode>
                <c:ptCount val="8"/>
                <c:pt idx="0" formatCode="General">
                  <c:v>27954.9</c:v>
                </c:pt>
                <c:pt idx="1">
                  <c:v>11761</c:v>
                </c:pt>
                <c:pt idx="2" formatCode="#,##0.00">
                  <c:v>151725</c:v>
                </c:pt>
                <c:pt idx="3">
                  <c:v>84482.5</c:v>
                </c:pt>
                <c:pt idx="4" formatCode="General">
                  <c:v>12139</c:v>
                </c:pt>
                <c:pt idx="5" formatCode="General">
                  <c:v>65956.800000000003</c:v>
                </c:pt>
                <c:pt idx="6">
                  <c:v>20443.5</c:v>
                </c:pt>
                <c:pt idx="7" formatCode="#,##0.00">
                  <c:v>333016.90000000002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0099-4FAE-B467-E003150401C2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</c:pie3DChart>
    </c:plotArea>
    <c:legend>
      <c:legendPos val="r"/>
      <c:layout>
        <c:manualLayout>
          <c:xMode val="edge"/>
          <c:yMode val="edge"/>
          <c:x val="0.70995608265016252"/>
          <c:y val="0.19464122818397955"/>
          <c:w val="0.28345955520991978"/>
          <c:h val="0.79352984783896108"/>
        </c:manualLayout>
      </c:layout>
      <c:overlay val="0"/>
    </c:legend>
    <c:plotVisOnly val="1"/>
    <c:dispBlanksAs val="gap"/>
    <c:showDLblsOverMax val="0"/>
  </c:chart>
  <c:txPr>
    <a:bodyPr/>
    <a:lstStyle/>
    <a:p>
      <a:pPr>
        <a:defRPr sz="1800"/>
      </a:pPr>
      <a:endParaRPr lang="ru-RU"/>
    </a:p>
  </c:txPr>
  <c:externalData r:id="rId1">
    <c:autoUpdate val="0"/>
  </c:externalData>
</c:chartSpace>
</file>

<file path=ppt/charts/chart1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view3D>
      <c:rotX val="30"/>
      <c:rotY val="0"/>
      <c:rAngAx val="0"/>
    </c:view3D>
    <c:floor>
      <c:thickness val="0"/>
    </c:floor>
    <c:sideWall>
      <c:thickness val="0"/>
    </c:sideWall>
    <c:backWall>
      <c:thickness val="0"/>
    </c:backWall>
    <c:plotArea>
      <c:layout>
        <c:manualLayout>
          <c:layoutTarget val="inner"/>
          <c:xMode val="edge"/>
          <c:yMode val="edge"/>
          <c:x val="8.0110517049566329E-2"/>
          <c:y val="0.19374986504983605"/>
          <c:w val="0.67381985893738594"/>
          <c:h val="0.74140651197056395"/>
        </c:manualLayout>
      </c:layout>
      <c:pie3DChart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Продажи</c:v>
                </c:pt>
              </c:strCache>
            </c:strRef>
          </c:tx>
          <c:explosion val="8"/>
          <c:dPt>
            <c:idx val="0"/>
            <c:bubble3D val="0"/>
            <c:spPr>
              <a:solidFill>
                <a:srgbClr val="FFFF00"/>
              </a:solidFill>
            </c:spPr>
            <c:extLst>
              <c:ext xmlns:c16="http://schemas.microsoft.com/office/drawing/2014/chart" uri="{C3380CC4-5D6E-409C-BE32-E72D297353CC}">
                <c16:uniqueId val="{00000001-D224-4C48-AA26-D042596EED99}"/>
              </c:ext>
            </c:extLst>
          </c:dPt>
          <c:dPt>
            <c:idx val="5"/>
            <c:bubble3D val="0"/>
            <c:spPr>
              <a:solidFill>
                <a:srgbClr val="FF0000"/>
              </a:solidFill>
            </c:spPr>
            <c:extLst>
              <c:ext xmlns:c16="http://schemas.microsoft.com/office/drawing/2014/chart" uri="{C3380CC4-5D6E-409C-BE32-E72D297353CC}">
                <c16:uniqueId val="{00000002-D224-4C48-AA26-D042596EED99}"/>
              </c:ext>
            </c:extLst>
          </c:dPt>
          <c:dLbls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sz="2000" b="1"/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1"/>
            <c:extLst>
              <c:ext xmlns:c15="http://schemas.microsoft.com/office/drawing/2012/chart" uri="{CE6537A1-D6FC-4f65-9D91-7224C49458BB}"/>
            </c:extLst>
          </c:dLbls>
          <c:cat>
            <c:strRef>
              <c:f>Лист1!$A$2:$A$8</c:f>
              <c:strCache>
                <c:ptCount val="7"/>
                <c:pt idx="0">
                  <c:v>Заработная плата главы муниципального образования</c:v>
                </c:pt>
                <c:pt idx="1">
                  <c:v>Заработная плата постоянно действующего депутата </c:v>
                </c:pt>
                <c:pt idx="2">
                  <c:v>Заработная плата аппарата совета депутатов</c:v>
                </c:pt>
                <c:pt idx="3">
                  <c:v>Компенсационные выплаты депутатам совета депутатов</c:v>
                </c:pt>
                <c:pt idx="4">
                  <c:v>Выплаты по почетной грамоте и благодарностям</c:v>
                </c:pt>
                <c:pt idx="5">
                  <c:v>Грамоты, награды</c:v>
                </c:pt>
                <c:pt idx="6">
                  <c:v>Содержание аппарата совета депутатов</c:v>
                </c:pt>
              </c:strCache>
            </c:strRef>
          </c:cat>
          <c:val>
            <c:numRef>
              <c:f>Лист1!$B$2:$B$8</c:f>
              <c:numCache>
                <c:formatCode>General</c:formatCode>
                <c:ptCount val="7"/>
                <c:pt idx="0">
                  <c:v>3785.9</c:v>
                </c:pt>
                <c:pt idx="1">
                  <c:v>2576.9</c:v>
                </c:pt>
                <c:pt idx="2">
                  <c:v>11942.1</c:v>
                </c:pt>
                <c:pt idx="3">
                  <c:v>4500</c:v>
                </c:pt>
                <c:pt idx="4">
                  <c:v>800</c:v>
                </c:pt>
                <c:pt idx="5">
                  <c:v>160</c:v>
                </c:pt>
                <c:pt idx="6">
                  <c:v>3690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0099-4FAE-B467-E003150401C2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</c:pie3DChart>
    </c:plotArea>
    <c:legend>
      <c:legendPos val="r"/>
      <c:layout>
        <c:manualLayout>
          <c:xMode val="edge"/>
          <c:yMode val="edge"/>
          <c:x val="0.70995608265016252"/>
          <c:y val="0.19464122818397955"/>
          <c:w val="0.28345955520991978"/>
          <c:h val="0.79352984783896108"/>
        </c:manualLayout>
      </c:layout>
      <c:overlay val="0"/>
    </c:legend>
    <c:plotVisOnly val="1"/>
    <c:dispBlanksAs val="gap"/>
    <c:showDLblsOverMax val="0"/>
  </c:chart>
  <c:txPr>
    <a:bodyPr/>
    <a:lstStyle/>
    <a:p>
      <a:pPr>
        <a:defRPr sz="1800"/>
      </a:pPr>
      <a:endParaRPr lang="ru-RU"/>
    </a:p>
  </c:txPr>
  <c:externalData r:id="rId1">
    <c:autoUpdate val="0"/>
  </c:externalData>
</c:chartSpace>
</file>

<file path=ppt/charts/chart12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view3D>
      <c:rotX val="30"/>
      <c:rotY val="0"/>
      <c:rAngAx val="0"/>
    </c:view3D>
    <c:floor>
      <c:thickness val="0"/>
    </c:floor>
    <c:sideWall>
      <c:thickness val="0"/>
    </c:sideWall>
    <c:backWall>
      <c:thickness val="0"/>
    </c:backWall>
    <c:plotArea>
      <c:layout>
        <c:manualLayout>
          <c:layoutTarget val="inner"/>
          <c:xMode val="edge"/>
          <c:yMode val="edge"/>
          <c:x val="8.0110517049566329E-2"/>
          <c:y val="0.19374986504983605"/>
          <c:w val="0.67381985893738594"/>
          <c:h val="0.74140651197056395"/>
        </c:manualLayout>
      </c:layout>
      <c:pie3DChart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Продажи</c:v>
                </c:pt>
              </c:strCache>
            </c:strRef>
          </c:tx>
          <c:explosion val="8"/>
          <c:dPt>
            <c:idx val="0"/>
            <c:bubble3D val="0"/>
            <c:spPr>
              <a:solidFill>
                <a:srgbClr val="FFFF00"/>
              </a:solidFill>
            </c:spPr>
            <c:extLst>
              <c:ext xmlns:c16="http://schemas.microsoft.com/office/drawing/2014/chart" uri="{C3380CC4-5D6E-409C-BE32-E72D297353CC}">
                <c16:uniqueId val="{00000001-D224-4C48-AA26-D042596EED99}"/>
              </c:ext>
            </c:extLst>
          </c:dPt>
          <c:dLbls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sz="2000" b="1"/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1"/>
            <c:extLst>
              <c:ext xmlns:c15="http://schemas.microsoft.com/office/drawing/2012/chart" uri="{CE6537A1-D6FC-4f65-9D91-7224C49458BB}"/>
            </c:extLst>
          </c:dLbls>
          <c:cat>
            <c:strRef>
              <c:f>Лист1!$A$2:$A$4</c:f>
              <c:strCache>
                <c:ptCount val="3"/>
                <c:pt idx="0">
                  <c:v>Заработная плата председателя и заместителя председателя счетной палаты </c:v>
                </c:pt>
                <c:pt idx="1">
                  <c:v>Заработная плата аудитора счетной палаты</c:v>
                </c:pt>
                <c:pt idx="2">
                  <c:v>Содержание счетной палаты</c:v>
                </c:pt>
              </c:strCache>
            </c:strRef>
          </c:cat>
          <c:val>
            <c:numRef>
              <c:f>Лист1!$B$2:$B$4</c:f>
              <c:numCache>
                <c:formatCode>0.0</c:formatCode>
                <c:ptCount val="3"/>
                <c:pt idx="0">
                  <c:v>7708</c:v>
                </c:pt>
                <c:pt idx="1">
                  <c:v>2998</c:v>
                </c:pt>
                <c:pt idx="2">
                  <c:v>1050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0099-4FAE-B467-E003150401C2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</c:pie3DChart>
    </c:plotArea>
    <c:legend>
      <c:legendPos val="r"/>
      <c:layout>
        <c:manualLayout>
          <c:xMode val="edge"/>
          <c:yMode val="edge"/>
          <c:x val="0.70995608265016252"/>
          <c:y val="0.19464122818397955"/>
          <c:w val="0.28345955520991978"/>
          <c:h val="0.79352984783896108"/>
        </c:manualLayout>
      </c:layout>
      <c:overlay val="0"/>
    </c:legend>
    <c:plotVisOnly val="1"/>
    <c:dispBlanksAs val="gap"/>
    <c:showDLblsOverMax val="0"/>
  </c:chart>
  <c:txPr>
    <a:bodyPr/>
    <a:lstStyle/>
    <a:p>
      <a:pPr>
        <a:defRPr sz="1800"/>
      </a:pPr>
      <a:endParaRPr lang="ru-RU"/>
    </a:p>
  </c:txPr>
  <c:externalData r:id="rId1">
    <c:autoUpdate val="0"/>
  </c:externalData>
</c:chartSpace>
</file>

<file path=ppt/charts/chart13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0.47955361951751163"/>
          <c:y val="7.7353073873951295E-2"/>
          <c:w val="0.51594927631488174"/>
          <c:h val="0.72946469060477392"/>
        </c:manualLayout>
      </c:layout>
      <c:barChart>
        <c:barDir val="bar"/>
        <c:grouping val="clustered"/>
        <c:varyColors val="0"/>
        <c:ser>
          <c:idx val="0"/>
          <c:order val="0"/>
          <c:tx>
            <c:strRef>
              <c:f>Лист1!$B$1</c:f>
              <c:strCache>
                <c:ptCount val="1"/>
                <c:pt idx="0">
                  <c:v>тыс. руб.</c:v>
                </c:pt>
              </c:strCache>
            </c:strRef>
          </c:tx>
          <c:spPr>
            <a:solidFill>
              <a:srgbClr val="92D050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Лист1!$A$2:$A$15</c:f>
              <c:strCache>
                <c:ptCount val="14"/>
                <c:pt idx="0">
                  <c:v>Заработная плата главы администрации</c:v>
                </c:pt>
                <c:pt idx="1">
                  <c:v>Заработная плата сотрудников администрации</c:v>
                </c:pt>
                <c:pt idx="2">
                  <c:v>Командировочные расходы</c:v>
                </c:pt>
                <c:pt idx="3">
                  <c:v>Содержание администрации</c:v>
                </c:pt>
                <c:pt idx="4">
                  <c:v>Оплата налогов и гос. пошлин</c:v>
                </c:pt>
                <c:pt idx="5">
                  <c:v>Оплата непредвиденных расходов</c:v>
                </c:pt>
                <c:pt idx="6">
                  <c:v>Резервный фонд</c:v>
                </c:pt>
                <c:pt idx="7">
                  <c:v>Расходы по передаче полномочий по решению вопросов местного значения в соответствии с заключенными соглашениями</c:v>
                </c:pt>
                <c:pt idx="8">
                  <c:v>Доплаты к пенсиям муниципальным служащим</c:v>
                </c:pt>
                <c:pt idx="9">
                  <c:v>Обеспечение функционирования уличного освещения</c:v>
                </c:pt>
                <c:pt idx="10">
                  <c:v>Исполнение судебных актов, вступивших в законную силу</c:v>
                </c:pt>
                <c:pt idx="11">
                  <c:v>Ежегодные членские взносы в Совет муниципальных образований</c:v>
                </c:pt>
                <c:pt idx="12">
                  <c:v>Расходы на осуществление первичного воинского учета</c:v>
                </c:pt>
                <c:pt idx="13">
                  <c:v>Осуществление отдельных государственных полномочий</c:v>
                </c:pt>
              </c:strCache>
            </c:strRef>
          </c:cat>
          <c:val>
            <c:numRef>
              <c:f>Лист1!$B$2:$B$15</c:f>
              <c:numCache>
                <c:formatCode>0.0</c:formatCode>
                <c:ptCount val="14"/>
                <c:pt idx="0">
                  <c:v>5773</c:v>
                </c:pt>
                <c:pt idx="1">
                  <c:v>113649.1</c:v>
                </c:pt>
                <c:pt idx="2">
                  <c:v>100</c:v>
                </c:pt>
                <c:pt idx="3" formatCode="General">
                  <c:v>5550</c:v>
                </c:pt>
                <c:pt idx="4">
                  <c:v>30</c:v>
                </c:pt>
                <c:pt idx="5">
                  <c:v>130</c:v>
                </c:pt>
                <c:pt idx="6" formatCode="General">
                  <c:v>800</c:v>
                </c:pt>
                <c:pt idx="7" formatCode="General">
                  <c:v>1109.9000000000001</c:v>
                </c:pt>
                <c:pt idx="8">
                  <c:v>1700</c:v>
                </c:pt>
                <c:pt idx="9">
                  <c:v>15600</c:v>
                </c:pt>
                <c:pt idx="10">
                  <c:v>2400</c:v>
                </c:pt>
                <c:pt idx="11" formatCode="General">
                  <c:v>268.5</c:v>
                </c:pt>
                <c:pt idx="12" formatCode="General">
                  <c:v>4564.3</c:v>
                </c:pt>
                <c:pt idx="13" formatCode="General">
                  <c:v>35.200000000000003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5-01C3-451B-AA6B-B6E102A9E20A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82"/>
        <c:axId val="186227328"/>
        <c:axId val="186499456"/>
      </c:barChart>
      <c:valAx>
        <c:axId val="186499456"/>
        <c:scaling>
          <c:orientation val="minMax"/>
        </c:scaling>
        <c:delete val="0"/>
        <c:axPos val="b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0.0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ru-RU"/>
          </a:p>
        </c:txPr>
        <c:crossAx val="186227328"/>
        <c:crosses val="autoZero"/>
        <c:crossBetween val="between"/>
      </c:valAx>
      <c:catAx>
        <c:axId val="186227328"/>
        <c:scaling>
          <c:orientation val="minMax"/>
        </c:scaling>
        <c:delete val="0"/>
        <c:axPos val="l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0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ru-RU"/>
          </a:p>
        </c:txPr>
        <c:crossAx val="186499456"/>
        <c:crosses val="autoZero"/>
        <c:auto val="1"/>
        <c:lblAlgn val="ctr"/>
        <c:lblOffset val="100"/>
        <c:noMultiLvlLbl val="0"/>
      </c:catAx>
      <c:spPr>
        <a:noFill/>
        <a:ln>
          <a:noFill/>
        </a:ln>
        <a:effectLst/>
      </c:spPr>
    </c:plotArea>
    <c:legend>
      <c:legendPos val="b"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400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ru-RU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ru-RU"/>
    </a:p>
  </c:txPr>
  <c:externalData r:id="rId3">
    <c:autoUpdate val="0"/>
  </c:externalData>
</c:chartSpace>
</file>

<file path=ppt/charts/chart14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view3D>
      <c:rotX val="30"/>
      <c:rotY val="0"/>
      <c:rAngAx val="0"/>
    </c:view3D>
    <c:floor>
      <c:thickness val="0"/>
    </c:floor>
    <c:sideWall>
      <c:thickness val="0"/>
    </c:sideWall>
    <c:backWall>
      <c:thickness val="0"/>
    </c:backWall>
    <c:plotArea>
      <c:layout>
        <c:manualLayout>
          <c:layoutTarget val="inner"/>
          <c:xMode val="edge"/>
          <c:yMode val="edge"/>
          <c:x val="8.0110517049566329E-2"/>
          <c:y val="0.19374986504983605"/>
          <c:w val="0.67381985893738594"/>
          <c:h val="0.74140651197056395"/>
        </c:manualLayout>
      </c:layout>
      <c:pie3DChart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Продажи</c:v>
                </c:pt>
              </c:strCache>
            </c:strRef>
          </c:tx>
          <c:explosion val="8"/>
          <c:dPt>
            <c:idx val="0"/>
            <c:bubble3D val="0"/>
            <c:spPr>
              <a:solidFill>
                <a:srgbClr val="FFFF00"/>
              </a:solidFill>
            </c:spPr>
            <c:extLst>
              <c:ext xmlns:c16="http://schemas.microsoft.com/office/drawing/2014/chart" uri="{C3380CC4-5D6E-409C-BE32-E72D297353CC}">
                <c16:uniqueId val="{00000001-D224-4C48-AA26-D042596EED99}"/>
              </c:ext>
            </c:extLst>
          </c:dPt>
          <c:dLbls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sz="2000" b="1"/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1"/>
            <c:extLst>
              <c:ext xmlns:c15="http://schemas.microsoft.com/office/drawing/2012/chart" uri="{CE6537A1-D6FC-4f65-9D91-7224C49458BB}"/>
            </c:extLst>
          </c:dLbls>
          <c:cat>
            <c:strRef>
              <c:f>Лист1!$A$2:$A$6</c:f>
              <c:strCache>
                <c:ptCount val="5"/>
                <c:pt idx="0">
                  <c:v>Заработная плата </c:v>
                </c:pt>
                <c:pt idx="1">
                  <c:v>Командировки</c:v>
                </c:pt>
                <c:pt idx="2">
                  <c:v> аренда здания ул. Парковая д.1</c:v>
                </c:pt>
                <c:pt idx="3">
                  <c:v>Содержание МКУ ЦМУ</c:v>
                </c:pt>
                <c:pt idx="4">
                  <c:v>Налог на имущество</c:v>
                </c:pt>
              </c:strCache>
            </c:strRef>
          </c:cat>
          <c:val>
            <c:numRef>
              <c:f>Лист1!$B$2:$B$6</c:f>
              <c:numCache>
                <c:formatCode>0.0</c:formatCode>
                <c:ptCount val="5"/>
                <c:pt idx="0">
                  <c:v>59588</c:v>
                </c:pt>
                <c:pt idx="1">
                  <c:v>80</c:v>
                </c:pt>
                <c:pt idx="2" formatCode="General">
                  <c:v>22053.599999999999</c:v>
                </c:pt>
                <c:pt idx="3" formatCode="General">
                  <c:v>2748.9</c:v>
                </c:pt>
                <c:pt idx="4">
                  <c:v>12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0099-4FAE-B467-E003150401C2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</c:pie3DChart>
    </c:plotArea>
    <c:legend>
      <c:legendPos val="r"/>
      <c:layout>
        <c:manualLayout>
          <c:xMode val="edge"/>
          <c:yMode val="edge"/>
          <c:x val="0.70995608265016252"/>
          <c:y val="0.19464122818397955"/>
          <c:w val="0.28345955520991978"/>
          <c:h val="0.79352984783896108"/>
        </c:manualLayout>
      </c:layout>
      <c:overlay val="0"/>
    </c:legend>
    <c:plotVisOnly val="1"/>
    <c:dispBlanksAs val="gap"/>
    <c:showDLblsOverMax val="0"/>
  </c:chart>
  <c:txPr>
    <a:bodyPr/>
    <a:lstStyle/>
    <a:p>
      <a:pPr>
        <a:defRPr sz="1800"/>
      </a:pPr>
      <a:endParaRPr lang="ru-RU"/>
    </a:p>
  </c:txPr>
  <c:externalData r:id="rId1">
    <c:autoUpdate val="0"/>
  </c:externalData>
</c:chartSpace>
</file>

<file path=ppt/charts/chart15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view3D>
      <c:rotX val="30"/>
      <c:rotY val="0"/>
      <c:rAngAx val="0"/>
    </c:view3D>
    <c:floor>
      <c:thickness val="0"/>
    </c:floor>
    <c:sideWall>
      <c:thickness val="0"/>
    </c:sideWall>
    <c:backWall>
      <c:thickness val="0"/>
    </c:backWall>
    <c:plotArea>
      <c:layout>
        <c:manualLayout>
          <c:layoutTarget val="inner"/>
          <c:xMode val="edge"/>
          <c:yMode val="edge"/>
          <c:x val="8.0110517049566329E-2"/>
          <c:y val="0.19374986504983605"/>
          <c:w val="0.67381985893738594"/>
          <c:h val="0.74140651197056395"/>
        </c:manualLayout>
      </c:layout>
      <c:pie3DChart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Продажи</c:v>
                </c:pt>
              </c:strCache>
            </c:strRef>
          </c:tx>
          <c:dPt>
            <c:idx val="0"/>
            <c:bubble3D val="0"/>
            <c:spPr>
              <a:solidFill>
                <a:srgbClr val="FFFF00"/>
              </a:solidFill>
            </c:spPr>
            <c:extLst>
              <c:ext xmlns:c16="http://schemas.microsoft.com/office/drawing/2014/chart" uri="{C3380CC4-5D6E-409C-BE32-E72D297353CC}">
                <c16:uniqueId val="{00000001-D224-4C48-AA26-D042596EED99}"/>
              </c:ext>
            </c:extLst>
          </c:dPt>
          <c:dLbls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sz="2000" b="1"/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1"/>
            <c:extLst>
              <c:ext xmlns:c15="http://schemas.microsoft.com/office/drawing/2012/chart" uri="{CE6537A1-D6FC-4f65-9D91-7224C49458BB}"/>
            </c:extLst>
          </c:dLbls>
          <c:cat>
            <c:strRef>
              <c:f>Лист1!$A$2:$A$3</c:f>
              <c:strCache>
                <c:ptCount val="2"/>
                <c:pt idx="0">
                  <c:v>Заработная плата </c:v>
                </c:pt>
                <c:pt idx="1">
                  <c:v>Содержание МКУ ЦМУ</c:v>
                </c:pt>
              </c:strCache>
            </c:strRef>
          </c:cat>
          <c:val>
            <c:numRef>
              <c:f>Лист1!$B$2:$B$3</c:f>
              <c:numCache>
                <c:formatCode>0.0</c:formatCode>
                <c:ptCount val="2"/>
                <c:pt idx="0" formatCode="General">
                  <c:v>7922.8</c:v>
                </c:pt>
                <c:pt idx="1">
                  <c:v>4216.2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0099-4FAE-B467-E003150401C2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</c:pie3DChart>
    </c:plotArea>
    <c:legend>
      <c:legendPos val="r"/>
      <c:layout>
        <c:manualLayout>
          <c:xMode val="edge"/>
          <c:yMode val="edge"/>
          <c:x val="0.70995608265016252"/>
          <c:y val="0.19464122818397955"/>
          <c:w val="0.28345955520991978"/>
          <c:h val="0.79352984783896108"/>
        </c:manualLayout>
      </c:layout>
      <c:overlay val="0"/>
    </c:legend>
    <c:plotVisOnly val="1"/>
    <c:dispBlanksAs val="gap"/>
    <c:showDLblsOverMax val="0"/>
  </c:chart>
  <c:txPr>
    <a:bodyPr/>
    <a:lstStyle/>
    <a:p>
      <a:pPr>
        <a:defRPr sz="1800"/>
      </a:pPr>
      <a:endParaRPr lang="ru-RU"/>
    </a:p>
  </c:txPr>
  <c:externalData r:id="rId1">
    <c:autoUpdate val="0"/>
  </c:externalData>
</c:chartSpace>
</file>

<file path=ppt/charts/chart16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view3D>
      <c:rotX val="30"/>
      <c:rotY val="0"/>
      <c:rAngAx val="0"/>
    </c:view3D>
    <c:floor>
      <c:thickness val="0"/>
    </c:floor>
    <c:sideWall>
      <c:thickness val="0"/>
    </c:sideWall>
    <c:backWall>
      <c:thickness val="0"/>
    </c:backWall>
    <c:plotArea>
      <c:layout>
        <c:manualLayout>
          <c:layoutTarget val="inner"/>
          <c:xMode val="edge"/>
          <c:yMode val="edge"/>
          <c:x val="8.0110517049566329E-2"/>
          <c:y val="0.19374986504983605"/>
          <c:w val="0.67381985893738594"/>
          <c:h val="0.74140651197056395"/>
        </c:manualLayout>
      </c:layout>
      <c:pie3DChart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Продажи</c:v>
                </c:pt>
              </c:strCache>
            </c:strRef>
          </c:tx>
          <c:explosion val="8"/>
          <c:dPt>
            <c:idx val="0"/>
            <c:bubble3D val="0"/>
            <c:spPr>
              <a:solidFill>
                <a:srgbClr val="FFFF00"/>
              </a:solidFill>
            </c:spPr>
            <c:extLst>
              <c:ext xmlns:c16="http://schemas.microsoft.com/office/drawing/2014/chart" uri="{C3380CC4-5D6E-409C-BE32-E72D297353CC}">
                <c16:uniqueId val="{00000001-D224-4C48-AA26-D042596EED99}"/>
              </c:ext>
            </c:extLst>
          </c:dPt>
          <c:dLbls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sz="2000" b="1"/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1"/>
            <c:extLst>
              <c:ext xmlns:c15="http://schemas.microsoft.com/office/drawing/2012/chart" uri="{CE6537A1-D6FC-4f65-9D91-7224C49458BB}"/>
            </c:extLst>
          </c:dLbls>
          <c:cat>
            <c:strRef>
              <c:f>Лист1!$A$2:$A$4</c:f>
              <c:strCache>
                <c:ptCount val="3"/>
                <c:pt idx="0">
                  <c:v>Заработная плата </c:v>
                </c:pt>
                <c:pt idx="1">
                  <c:v>Содержание МБУ похоронная служба</c:v>
                </c:pt>
                <c:pt idx="2">
                  <c:v>комплекс мероприятий по захоронению людей, погибших в ходе СВО</c:v>
                </c:pt>
              </c:strCache>
            </c:strRef>
          </c:cat>
          <c:val>
            <c:numRef>
              <c:f>Лист1!$B$2:$B$4</c:f>
              <c:numCache>
                <c:formatCode>General</c:formatCode>
                <c:ptCount val="3"/>
                <c:pt idx="0">
                  <c:v>8027.9</c:v>
                </c:pt>
                <c:pt idx="1">
                  <c:v>11653.9</c:v>
                </c:pt>
                <c:pt idx="2">
                  <c:v>761.7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0099-4FAE-B467-E003150401C2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</c:pie3DChart>
    </c:plotArea>
    <c:legend>
      <c:legendPos val="r"/>
      <c:layout>
        <c:manualLayout>
          <c:xMode val="edge"/>
          <c:yMode val="edge"/>
          <c:x val="0.70995608265016252"/>
          <c:y val="0.19464122818397955"/>
          <c:w val="0.28345955520991978"/>
          <c:h val="0.79352984783896108"/>
        </c:manualLayout>
      </c:layout>
      <c:overlay val="0"/>
    </c:legend>
    <c:plotVisOnly val="1"/>
    <c:dispBlanksAs val="gap"/>
    <c:showDLblsOverMax val="0"/>
  </c:chart>
  <c:txPr>
    <a:bodyPr/>
    <a:lstStyle/>
    <a:p>
      <a:pPr>
        <a:defRPr sz="1800"/>
      </a:pPr>
      <a:endParaRPr lang="ru-RU"/>
    </a:p>
  </c:txPr>
  <c:externalData r:id="rId1">
    <c:autoUpdate val="0"/>
  </c:externalData>
</c:chartSpace>
</file>

<file path=ppt/charts/chart17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view3D>
      <c:rotX val="30"/>
      <c:rotY val="0"/>
      <c:rAngAx val="0"/>
    </c:view3D>
    <c:floor>
      <c:thickness val="0"/>
    </c:floor>
    <c:sideWall>
      <c:thickness val="0"/>
    </c:sideWall>
    <c:backWall>
      <c:thickness val="0"/>
    </c:backWall>
    <c:plotArea>
      <c:layout>
        <c:manualLayout>
          <c:layoutTarget val="inner"/>
          <c:xMode val="edge"/>
          <c:yMode val="edge"/>
          <c:x val="8.0110517049566329E-2"/>
          <c:y val="0.19374986504983605"/>
          <c:w val="0.67381985893738594"/>
          <c:h val="0.74140651197056395"/>
        </c:manualLayout>
      </c:layout>
      <c:pie3DChart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Продажи</c:v>
                </c:pt>
              </c:strCache>
            </c:strRef>
          </c:tx>
          <c:explosion val="8"/>
          <c:dPt>
            <c:idx val="0"/>
            <c:bubble3D val="0"/>
            <c:explosion val="0"/>
            <c:spPr>
              <a:solidFill>
                <a:srgbClr val="FFFF00"/>
              </a:solidFill>
            </c:spPr>
            <c:extLst>
              <c:ext xmlns:c16="http://schemas.microsoft.com/office/drawing/2014/chart" uri="{C3380CC4-5D6E-409C-BE32-E72D297353CC}">
                <c16:uniqueId val="{00000001-D224-4C48-AA26-D042596EED99}"/>
              </c:ext>
            </c:extLst>
          </c:dPt>
          <c:dLbls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sz="2000" b="1"/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1"/>
            <c:extLst>
              <c:ext xmlns:c15="http://schemas.microsoft.com/office/drawing/2012/chart" uri="{CE6537A1-D6FC-4f65-9D91-7224C49458BB}"/>
            </c:extLst>
          </c:dLbls>
          <c:cat>
            <c:strRef>
              <c:f>Лист1!$A$2:$A$8</c:f>
              <c:strCache>
                <c:ptCount val="7"/>
                <c:pt idx="0">
                  <c:v>Заработная плата </c:v>
                </c:pt>
                <c:pt idx="1">
                  <c:v>сервисное обслуживание уличного освещения</c:v>
                </c:pt>
                <c:pt idx="2">
                  <c:v>Содержание МБУ ЦБС</c:v>
                </c:pt>
                <c:pt idx="3">
                  <c:v>плановая диагностика улично-дорожной сети</c:v>
                </c:pt>
                <c:pt idx="4">
                  <c:v>очистка опор освещения</c:v>
                </c:pt>
                <c:pt idx="5">
                  <c:v>содержание букв «Мурино» и «Я люблю Мурино»</c:v>
                </c:pt>
                <c:pt idx="6">
                  <c:v>уплата налогов и пошлин</c:v>
                </c:pt>
              </c:strCache>
            </c:strRef>
          </c:cat>
          <c:val>
            <c:numRef>
              <c:f>Лист1!$B$2:$B$8</c:f>
              <c:numCache>
                <c:formatCode>0.0</c:formatCode>
                <c:ptCount val="7"/>
                <c:pt idx="0">
                  <c:v>40427</c:v>
                </c:pt>
                <c:pt idx="1">
                  <c:v>20826.400000000001</c:v>
                </c:pt>
                <c:pt idx="2">
                  <c:v>2085.4</c:v>
                </c:pt>
                <c:pt idx="3">
                  <c:v>114</c:v>
                </c:pt>
                <c:pt idx="4">
                  <c:v>884.5</c:v>
                </c:pt>
                <c:pt idx="5">
                  <c:v>619.70000000000005</c:v>
                </c:pt>
                <c:pt idx="6">
                  <c:v>1000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0099-4FAE-B467-E003150401C2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</c:pie3DChart>
    </c:plotArea>
    <c:legend>
      <c:legendPos val="r"/>
      <c:layout>
        <c:manualLayout>
          <c:xMode val="edge"/>
          <c:yMode val="edge"/>
          <c:x val="0.66304837035359177"/>
          <c:y val="0"/>
          <c:w val="0.33036724146876345"/>
          <c:h val="1"/>
        </c:manualLayout>
      </c:layout>
      <c:overlay val="1"/>
    </c:legend>
    <c:plotVisOnly val="1"/>
    <c:dispBlanksAs val="gap"/>
    <c:showDLblsOverMax val="0"/>
  </c:chart>
  <c:txPr>
    <a:bodyPr/>
    <a:lstStyle/>
    <a:p>
      <a:pPr>
        <a:defRPr sz="1800"/>
      </a:pPr>
      <a:endParaRPr lang="ru-RU"/>
    </a:p>
  </c:txPr>
  <c:externalData r:id="rId1">
    <c:autoUpdate val="0"/>
  </c:externalData>
</c:chartSpace>
</file>

<file path=ppt/charts/chart18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view3D>
      <c:rotX val="30"/>
      <c:rotY val="0"/>
      <c:rAngAx val="0"/>
    </c:view3D>
    <c:floor>
      <c:thickness val="0"/>
    </c:floor>
    <c:sideWall>
      <c:thickness val="0"/>
    </c:sideWall>
    <c:backWall>
      <c:thickness val="0"/>
    </c:backWall>
    <c:plotArea>
      <c:layout>
        <c:manualLayout>
          <c:layoutTarget val="inner"/>
          <c:xMode val="edge"/>
          <c:yMode val="edge"/>
          <c:x val="8.0110517049566329E-2"/>
          <c:y val="0.19374986504983605"/>
          <c:w val="0.67381985893738594"/>
          <c:h val="0.74140651197056395"/>
        </c:manualLayout>
      </c:layout>
      <c:pie3DChart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Продажи</c:v>
                </c:pt>
              </c:strCache>
            </c:strRef>
          </c:tx>
          <c:explosion val="8"/>
          <c:dPt>
            <c:idx val="0"/>
            <c:bubble3D val="0"/>
            <c:explosion val="0"/>
            <c:spPr>
              <a:solidFill>
                <a:srgbClr val="FFFF00"/>
              </a:solidFill>
            </c:spPr>
            <c:extLst>
              <c:ext xmlns:c16="http://schemas.microsoft.com/office/drawing/2014/chart" uri="{C3380CC4-5D6E-409C-BE32-E72D297353CC}">
                <c16:uniqueId val="{00000001-D224-4C48-AA26-D042596EED99}"/>
              </c:ext>
            </c:extLst>
          </c:dPt>
          <c:dLbls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sz="2000" b="1"/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1"/>
            <c:extLst>
              <c:ext xmlns:c15="http://schemas.microsoft.com/office/drawing/2012/chart" uri="{CE6537A1-D6FC-4f65-9D91-7224C49458BB}"/>
            </c:extLst>
          </c:dLbls>
          <c:cat>
            <c:strRef>
              <c:f>Лист1!$A$2:$A$7</c:f>
              <c:strCache>
                <c:ptCount val="6"/>
                <c:pt idx="0">
                  <c:v>Заработная плата </c:v>
                </c:pt>
                <c:pt idx="1">
                  <c:v>Содержание здания администрации</c:v>
                </c:pt>
                <c:pt idx="2">
                  <c:v>Содержание МБУ СРТ</c:v>
                </c:pt>
                <c:pt idx="3">
                  <c:v>Содержание и уборка территории</c:v>
                </c:pt>
                <c:pt idx="4">
                  <c:v>Содержание детских и спортивных площадок</c:v>
                </c:pt>
                <c:pt idx="5">
                  <c:v>уплата налогов и пошлин</c:v>
                </c:pt>
              </c:strCache>
            </c:strRef>
          </c:cat>
          <c:val>
            <c:numRef>
              <c:f>Лист1!$B$2:$B$7</c:f>
              <c:numCache>
                <c:formatCode>0.0</c:formatCode>
                <c:ptCount val="6"/>
                <c:pt idx="0">
                  <c:v>51299</c:v>
                </c:pt>
                <c:pt idx="1">
                  <c:v>6944.4</c:v>
                </c:pt>
                <c:pt idx="2">
                  <c:v>5467.4</c:v>
                </c:pt>
                <c:pt idx="3">
                  <c:v>250638</c:v>
                </c:pt>
                <c:pt idx="4">
                  <c:v>2997.2</c:v>
                </c:pt>
                <c:pt idx="5">
                  <c:v>15670.9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0099-4FAE-B467-E003150401C2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</c:pie3DChart>
    </c:plotArea>
    <c:legend>
      <c:legendPos val="r"/>
      <c:layout>
        <c:manualLayout>
          <c:xMode val="edge"/>
          <c:yMode val="edge"/>
          <c:x val="0.66304837035359177"/>
          <c:y val="0"/>
          <c:w val="0.33036724146876345"/>
          <c:h val="1"/>
        </c:manualLayout>
      </c:layout>
      <c:overlay val="1"/>
    </c:legend>
    <c:plotVisOnly val="1"/>
    <c:dispBlanksAs val="gap"/>
    <c:showDLblsOverMax val="0"/>
  </c:chart>
  <c:txPr>
    <a:bodyPr/>
    <a:lstStyle/>
    <a:p>
      <a:pPr>
        <a:defRPr sz="1800"/>
      </a:pPr>
      <a:endParaRPr lang="ru-RU"/>
    </a:p>
  </c:txPr>
  <c:externalData r:id="rId1">
    <c:autoUpdate val="0"/>
  </c:externalData>
</c:chartSpace>
</file>

<file path=ppt/charts/chart19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Лист1!$B$1</c:f>
              <c:strCache>
                <c:ptCount val="1"/>
                <c:pt idx="0">
                  <c:v>2025 г.</c:v>
                </c:pt>
              </c:strCache>
            </c:strRef>
          </c:tx>
          <c:invertIfNegative val="0"/>
          <c:dLbls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b="1"/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Лист1!$A$2</c:f>
              <c:strCache>
                <c:ptCount val="1"/>
                <c:pt idx="0">
                  <c:v>тыс. руб.</c:v>
                </c:pt>
              </c:strCache>
            </c:strRef>
          </c:cat>
          <c:val>
            <c:numRef>
              <c:f>Лист1!$B$2</c:f>
              <c:numCache>
                <c:formatCode>0.0</c:formatCode>
                <c:ptCount val="1"/>
                <c:pt idx="0">
                  <c:v>144043.70000000001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8224-46EA-9036-5AA9689172FB}"/>
            </c:ext>
          </c:extLst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2026 г.</c:v>
                </c:pt>
              </c:strCache>
            </c:strRef>
          </c:tx>
          <c:invertIfNegative val="0"/>
          <c:dLbls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b="1"/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Лист1!$A$2</c:f>
              <c:strCache>
                <c:ptCount val="1"/>
                <c:pt idx="0">
                  <c:v>тыс. руб.</c:v>
                </c:pt>
              </c:strCache>
            </c:strRef>
          </c:cat>
          <c:val>
            <c:numRef>
              <c:f>Лист1!$C$2</c:f>
              <c:numCache>
                <c:formatCode>0.0</c:formatCode>
                <c:ptCount val="1"/>
                <c:pt idx="0">
                  <c:v>114772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8224-46EA-9036-5AA9689172FB}"/>
            </c:ext>
          </c:extLst>
        </c:ser>
        <c:ser>
          <c:idx val="2"/>
          <c:order val="2"/>
          <c:tx>
            <c:strRef>
              <c:f>Лист1!$D$1</c:f>
              <c:strCache>
                <c:ptCount val="1"/>
                <c:pt idx="0">
                  <c:v>2027г.</c:v>
                </c:pt>
              </c:strCache>
            </c:strRef>
          </c:tx>
          <c:invertIfNegative val="0"/>
          <c:dLbls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b="1"/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Лист1!$A$2</c:f>
              <c:strCache>
                <c:ptCount val="1"/>
                <c:pt idx="0">
                  <c:v>тыс. руб.</c:v>
                </c:pt>
              </c:strCache>
            </c:strRef>
          </c:cat>
          <c:val>
            <c:numRef>
              <c:f>Лист1!$D$2</c:f>
              <c:numCache>
                <c:formatCode>0.0</c:formatCode>
                <c:ptCount val="1"/>
                <c:pt idx="0">
                  <c:v>127252.7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2-8224-46EA-9036-5AA9689172FB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axId val="185289728"/>
        <c:axId val="185303808"/>
      </c:barChart>
      <c:catAx>
        <c:axId val="185289728"/>
        <c:scaling>
          <c:orientation val="minMax"/>
        </c:scaling>
        <c:delete val="0"/>
        <c:axPos val="b"/>
        <c:numFmt formatCode="General" sourceLinked="0"/>
        <c:majorTickMark val="out"/>
        <c:minorTickMark val="none"/>
        <c:tickLblPos val="nextTo"/>
        <c:crossAx val="185303808"/>
        <c:crosses val="autoZero"/>
        <c:auto val="1"/>
        <c:lblAlgn val="ctr"/>
        <c:lblOffset val="100"/>
        <c:noMultiLvlLbl val="0"/>
      </c:catAx>
      <c:valAx>
        <c:axId val="185303808"/>
        <c:scaling>
          <c:orientation val="minMax"/>
        </c:scaling>
        <c:delete val="0"/>
        <c:axPos val="l"/>
        <c:majorGridlines/>
        <c:numFmt formatCode="0.0" sourceLinked="1"/>
        <c:majorTickMark val="out"/>
        <c:minorTickMark val="none"/>
        <c:tickLblPos val="nextTo"/>
        <c:crossAx val="185289728"/>
        <c:crosses val="autoZero"/>
        <c:crossBetween val="between"/>
      </c:valAx>
    </c:plotArea>
    <c:legend>
      <c:legendPos val="r"/>
      <c:overlay val="0"/>
    </c:legend>
    <c:plotVisOnly val="1"/>
    <c:dispBlanksAs val="gap"/>
    <c:showDLblsOverMax val="0"/>
  </c:chart>
  <c:txPr>
    <a:bodyPr/>
    <a:lstStyle/>
    <a:p>
      <a:pPr>
        <a:defRPr sz="1800"/>
      </a:pPr>
      <a:endParaRPr lang="ru-RU"/>
    </a:p>
  </c:txPr>
  <c:externalData r:id="rId1">
    <c:autoUpdate val="0"/>
  </c:externalData>
</c:chartSpace>
</file>

<file path=ppt/charts/chart20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barChart>
        <c:barDir val="bar"/>
        <c:grouping val="clustered"/>
        <c:varyColors val="0"/>
        <c:ser>
          <c:idx val="0"/>
          <c:order val="0"/>
          <c:tx>
            <c:strRef>
              <c:f>Лист1!$B$1</c:f>
              <c:strCache>
                <c:ptCount val="1"/>
                <c:pt idx="0">
                  <c:v>2025 г.</c:v>
                </c:pt>
              </c:strCache>
            </c:strRef>
          </c:tx>
          <c:spPr>
            <a:solidFill>
              <a:schemeClr val="accent1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Лист1!$A$2:$A$7</c:f>
              <c:strCache>
                <c:ptCount val="6"/>
                <c:pt idx="0">
                  <c:v>МП "Обеспечение безопасности на территории МО "Муринское ГП"</c:v>
                </c:pt>
                <c:pt idx="1">
                  <c:v>МП "Развитие и функционирование дорожно-транспортного комплекса МО "Муринское ГП"</c:v>
                </c:pt>
                <c:pt idx="2">
                  <c:v>МП "Устойчивое функционирование и развитие коммунальной инфраструктуры и повышение энергоэффективности в МО "Муринское ГП"</c:v>
                </c:pt>
                <c:pt idx="3">
                  <c:v>МП " Управление муниципальным имуществом, финансами и муниципальной службой МО "Муринское ГП"</c:v>
                </c:pt>
                <c:pt idx="4">
                  <c:v>МП "Устойчивое общественное развитие в МО "Муринское ГП" ВМР ЛО</c:v>
                </c:pt>
                <c:pt idx="5">
                  <c:v>МП "Адресная соц. поддержка жителей МО "Муринское ГП" ВМР ЛО</c:v>
                </c:pt>
              </c:strCache>
            </c:strRef>
          </c:cat>
          <c:val>
            <c:numRef>
              <c:f>Лист1!$B$2:$B$7</c:f>
              <c:numCache>
                <c:formatCode>#\ ##0.0</c:formatCode>
                <c:ptCount val="6"/>
                <c:pt idx="0">
                  <c:v>9213.5</c:v>
                </c:pt>
                <c:pt idx="1">
                  <c:v>54393.1</c:v>
                </c:pt>
                <c:pt idx="2">
                  <c:v>10600</c:v>
                </c:pt>
                <c:pt idx="3">
                  <c:v>12138.1</c:v>
                </c:pt>
                <c:pt idx="4">
                  <c:v>1772.6</c:v>
                </c:pt>
                <c:pt idx="5">
                  <c:v>4546.1000000000004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8BED-4F8D-AB7A-2A766A113BA9}"/>
            </c:ext>
          </c:extLst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2026 г.</c:v>
                </c:pt>
              </c:strCache>
            </c:strRef>
          </c:tx>
          <c:spPr>
            <a:solidFill>
              <a:schemeClr val="accent2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Лист1!$A$2:$A$7</c:f>
              <c:strCache>
                <c:ptCount val="6"/>
                <c:pt idx="0">
                  <c:v>МП "Обеспечение безопасности на территории МО "Муринское ГП"</c:v>
                </c:pt>
                <c:pt idx="1">
                  <c:v>МП "Развитие и функционирование дорожно-транспортного комплекса МО "Муринское ГП"</c:v>
                </c:pt>
                <c:pt idx="2">
                  <c:v>МП "Устойчивое функционирование и развитие коммунальной инфраструктуры и повышение энергоэффективности в МО "Муринское ГП"</c:v>
                </c:pt>
                <c:pt idx="3">
                  <c:v>МП " Управление муниципальным имуществом, финансами и муниципальной службой МО "Муринское ГП"</c:v>
                </c:pt>
                <c:pt idx="4">
                  <c:v>МП "Устойчивое общественное развитие в МО "Муринское ГП" ВМР ЛО</c:v>
                </c:pt>
                <c:pt idx="5">
                  <c:v>МП "Адресная соц. поддержка жителей МО "Муринское ГП" ВМР ЛО</c:v>
                </c:pt>
              </c:strCache>
            </c:strRef>
          </c:cat>
          <c:val>
            <c:numRef>
              <c:f>Лист1!$C$2:$C$7</c:f>
              <c:numCache>
                <c:formatCode>#\ ##0.0</c:formatCode>
                <c:ptCount val="6"/>
                <c:pt idx="0">
                  <c:v>9578</c:v>
                </c:pt>
                <c:pt idx="1">
                  <c:v>26261.3</c:v>
                </c:pt>
                <c:pt idx="2">
                  <c:v>4850</c:v>
                </c:pt>
                <c:pt idx="3">
                  <c:v>14473.7</c:v>
                </c:pt>
                <c:pt idx="4">
                  <c:v>1700</c:v>
                </c:pt>
                <c:pt idx="5">
                  <c:v>4397.8999999999996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8BED-4F8D-AB7A-2A766A113BA9}"/>
            </c:ext>
          </c:extLst>
        </c:ser>
        <c:ser>
          <c:idx val="2"/>
          <c:order val="2"/>
          <c:tx>
            <c:strRef>
              <c:f>Лист1!$D$1</c:f>
              <c:strCache>
                <c:ptCount val="1"/>
                <c:pt idx="0">
                  <c:v>2027г.</c:v>
                </c:pt>
              </c:strCache>
            </c:strRef>
          </c:tx>
          <c:spPr>
            <a:solidFill>
              <a:schemeClr val="accent3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Лист1!$A$2:$A$7</c:f>
              <c:strCache>
                <c:ptCount val="6"/>
                <c:pt idx="0">
                  <c:v>МП "Обеспечение безопасности на территории МО "Муринское ГП"</c:v>
                </c:pt>
                <c:pt idx="1">
                  <c:v>МП "Развитие и функционирование дорожно-транспортного комплекса МО "Муринское ГП"</c:v>
                </c:pt>
                <c:pt idx="2">
                  <c:v>МП "Устойчивое функционирование и развитие коммунальной инфраструктуры и повышение энергоэффективности в МО "Муринское ГП"</c:v>
                </c:pt>
                <c:pt idx="3">
                  <c:v>МП " Управление муниципальным имуществом, финансами и муниципальной службой МО "Муринское ГП"</c:v>
                </c:pt>
                <c:pt idx="4">
                  <c:v>МП "Устойчивое общественное развитие в МО "Муринское ГП" ВМР ЛО</c:v>
                </c:pt>
                <c:pt idx="5">
                  <c:v>МП "Адресная соц. поддержка жителей МО "Муринское ГП" ВМР ЛО</c:v>
                </c:pt>
              </c:strCache>
            </c:strRef>
          </c:cat>
          <c:val>
            <c:numRef>
              <c:f>Лист1!$D$2:$D$7</c:f>
              <c:numCache>
                <c:formatCode>#\ ##0.0</c:formatCode>
                <c:ptCount val="6"/>
                <c:pt idx="0">
                  <c:v>9957.2000000000007</c:v>
                </c:pt>
                <c:pt idx="1">
                  <c:v>37271.4</c:v>
                </c:pt>
                <c:pt idx="2">
                  <c:v>5200</c:v>
                </c:pt>
                <c:pt idx="3">
                  <c:v>14772.8</c:v>
                </c:pt>
                <c:pt idx="4">
                  <c:v>1700</c:v>
                </c:pt>
                <c:pt idx="5">
                  <c:v>4306.1000000000004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2-8BED-4F8D-AB7A-2A766A113BA9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82"/>
        <c:axId val="195787008"/>
        <c:axId val="195813376"/>
      </c:barChart>
      <c:catAx>
        <c:axId val="195787008"/>
        <c:scaling>
          <c:orientation val="minMax"/>
        </c:scaling>
        <c:delete val="0"/>
        <c:axPos val="l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ru-RU"/>
          </a:p>
        </c:txPr>
        <c:crossAx val="195813376"/>
        <c:crosses val="autoZero"/>
        <c:auto val="1"/>
        <c:lblAlgn val="ctr"/>
        <c:lblOffset val="100"/>
        <c:noMultiLvlLbl val="0"/>
      </c:catAx>
      <c:valAx>
        <c:axId val="195813376"/>
        <c:scaling>
          <c:orientation val="minMax"/>
        </c:scaling>
        <c:delete val="0"/>
        <c:axPos val="b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#\ ##0.0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ru-RU"/>
          </a:p>
        </c:txPr>
        <c:crossAx val="195787008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400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ru-RU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ru-RU"/>
    </a:p>
  </c:txPr>
  <c:externalData r:id="rId3">
    <c:autoUpdate val="0"/>
  </c:externalData>
</c:chartSpace>
</file>

<file path=ppt/charts/chart2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barChart>
        <c:barDir val="bar"/>
        <c:grouping val="clustered"/>
        <c:varyColors val="0"/>
        <c:ser>
          <c:idx val="0"/>
          <c:order val="0"/>
          <c:tx>
            <c:strRef>
              <c:f>Лист1!$B$1</c:f>
              <c:strCache>
                <c:ptCount val="1"/>
                <c:pt idx="0">
                  <c:v>2025 г.</c:v>
                </c:pt>
              </c:strCache>
            </c:strRef>
          </c:tx>
          <c:spPr>
            <a:solidFill>
              <a:schemeClr val="accent1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Лист1!$A$2:$A$6</c:f>
              <c:strCache>
                <c:ptCount val="5"/>
                <c:pt idx="0">
                  <c:v>МП "Стимулирование экономической активности на территории МО "Муринское ГП" ВМР ЛО</c:v>
                </c:pt>
                <c:pt idx="1">
                  <c:v>МП "Благоустройство в МО "Муринское ГП"</c:v>
                </c:pt>
                <c:pt idx="2">
                  <c:v>МП "Развитие культуры в МО "Муринское ГП" ВМР ЛО</c:v>
                </c:pt>
                <c:pt idx="3">
                  <c:v>МП "Развитие молодежной политики, межнациональных и межконфессиональных отношений в МО "Муринское ГП" ВМР ЛО</c:v>
                </c:pt>
                <c:pt idx="4">
                  <c:v>МП "Развитие физической культуры и массового спорта, туризма в МО "Муринское ГП" ВМР ЛО</c:v>
                </c:pt>
              </c:strCache>
            </c:strRef>
          </c:cat>
          <c:val>
            <c:numRef>
              <c:f>Лист1!$B$2:$B$6</c:f>
              <c:numCache>
                <c:formatCode>#\ ##0.0</c:formatCode>
                <c:ptCount val="5"/>
                <c:pt idx="0">
                  <c:v>14660</c:v>
                </c:pt>
                <c:pt idx="1">
                  <c:v>13425.2</c:v>
                </c:pt>
                <c:pt idx="2">
                  <c:v>12311.8</c:v>
                </c:pt>
                <c:pt idx="3">
                  <c:v>9022.9</c:v>
                </c:pt>
                <c:pt idx="4">
                  <c:v>1960.4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C636-4006-A52F-15DA94B001A8}"/>
            </c:ext>
          </c:extLst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2026 г.</c:v>
                </c:pt>
              </c:strCache>
            </c:strRef>
          </c:tx>
          <c:spPr>
            <a:solidFill>
              <a:schemeClr val="accent2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Лист1!$A$2:$A$6</c:f>
              <c:strCache>
                <c:ptCount val="5"/>
                <c:pt idx="0">
                  <c:v>МП "Стимулирование экономической активности на территории МО "Муринское ГП" ВМР ЛО</c:v>
                </c:pt>
                <c:pt idx="1">
                  <c:v>МП "Благоустройство в МО "Муринское ГП"</c:v>
                </c:pt>
                <c:pt idx="2">
                  <c:v>МП "Развитие культуры в МО "Муринское ГП" ВМР ЛО</c:v>
                </c:pt>
                <c:pt idx="3">
                  <c:v>МП "Развитие молодежной политики, межнациональных и межконфессиональных отношений в МО "Муринское ГП" ВМР ЛО</c:v>
                </c:pt>
                <c:pt idx="4">
                  <c:v>МП "Развитие физической культуры и массового спорта, туризма в МО "Муринское ГП" ВМР ЛО</c:v>
                </c:pt>
              </c:strCache>
            </c:strRef>
          </c:cat>
          <c:val>
            <c:numRef>
              <c:f>Лист1!$C$2:$C$6</c:f>
              <c:numCache>
                <c:formatCode>#\ ##0.0</c:formatCode>
                <c:ptCount val="5"/>
                <c:pt idx="0">
                  <c:v>12344.7</c:v>
                </c:pt>
                <c:pt idx="1">
                  <c:v>13425.4</c:v>
                </c:pt>
                <c:pt idx="2">
                  <c:v>16220.4</c:v>
                </c:pt>
                <c:pt idx="3">
                  <c:v>9462.2000000000007</c:v>
                </c:pt>
                <c:pt idx="4">
                  <c:v>2058.4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C636-4006-A52F-15DA94B001A8}"/>
            </c:ext>
          </c:extLst>
        </c:ser>
        <c:ser>
          <c:idx val="2"/>
          <c:order val="2"/>
          <c:tx>
            <c:strRef>
              <c:f>Лист1!$D$1</c:f>
              <c:strCache>
                <c:ptCount val="1"/>
                <c:pt idx="0">
                  <c:v>2027 г.</c:v>
                </c:pt>
              </c:strCache>
            </c:strRef>
          </c:tx>
          <c:spPr>
            <a:solidFill>
              <a:schemeClr val="accent3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Лист1!$A$2:$A$6</c:f>
              <c:strCache>
                <c:ptCount val="5"/>
                <c:pt idx="0">
                  <c:v>МП "Стимулирование экономической активности на территории МО "Муринское ГП" ВМР ЛО</c:v>
                </c:pt>
                <c:pt idx="1">
                  <c:v>МП "Благоустройство в МО "Муринское ГП"</c:v>
                </c:pt>
                <c:pt idx="2">
                  <c:v>МП "Развитие культуры в МО "Муринское ГП" ВМР ЛО</c:v>
                </c:pt>
                <c:pt idx="3">
                  <c:v>МП "Развитие молодежной политики, межнациональных и межконфессиональных отношений в МО "Муринское ГП" ВМР ЛО</c:v>
                </c:pt>
                <c:pt idx="4">
                  <c:v>МП "Развитие физической культуры и массового спорта, туризма в МО "Муринское ГП" ВМР ЛО</c:v>
                </c:pt>
              </c:strCache>
            </c:strRef>
          </c:cat>
          <c:val>
            <c:numRef>
              <c:f>Лист1!$D$2:$D$6</c:f>
              <c:numCache>
                <c:formatCode>#\ ##0.0</c:formatCode>
                <c:ptCount val="5"/>
                <c:pt idx="0">
                  <c:v>12925.7</c:v>
                </c:pt>
                <c:pt idx="1">
                  <c:v>12480</c:v>
                </c:pt>
                <c:pt idx="2">
                  <c:v>16806.400000000001</c:v>
                </c:pt>
                <c:pt idx="3">
                  <c:v>9689.5</c:v>
                </c:pt>
                <c:pt idx="4">
                  <c:v>2143.6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2-C636-4006-A52F-15DA94B001A8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219"/>
        <c:axId val="199105536"/>
        <c:axId val="199111424"/>
      </c:barChart>
      <c:catAx>
        <c:axId val="199105536"/>
        <c:scaling>
          <c:orientation val="minMax"/>
        </c:scaling>
        <c:delete val="0"/>
        <c:axPos val="l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ru-RU"/>
          </a:p>
        </c:txPr>
        <c:crossAx val="199111424"/>
        <c:crosses val="autoZero"/>
        <c:auto val="1"/>
        <c:lblAlgn val="ctr"/>
        <c:lblOffset val="100"/>
        <c:noMultiLvlLbl val="0"/>
      </c:catAx>
      <c:valAx>
        <c:axId val="199111424"/>
        <c:scaling>
          <c:orientation val="minMax"/>
        </c:scaling>
        <c:delete val="0"/>
        <c:axPos val="b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#\ ##0.0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ru-RU"/>
          </a:p>
        </c:txPr>
        <c:crossAx val="199105536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400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ru-RU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ru-RU"/>
    </a:p>
  </c:txPr>
  <c:externalData r:id="rId3">
    <c:autoUpdate val="0"/>
  </c:externalData>
</c:chartSpace>
</file>

<file path=ppt/charts/chart22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Лист1!$B$1</c:f>
              <c:strCache>
                <c:ptCount val="1"/>
                <c:pt idx="0">
                  <c:v>2025 г.</c:v>
                </c:pt>
              </c:strCache>
            </c:strRef>
          </c:tx>
          <c:invertIfNegative val="0"/>
          <c:dLbls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b="1"/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Лист1!$A$2</c:f>
              <c:strCache>
                <c:ptCount val="1"/>
                <c:pt idx="0">
                  <c:v>тыс. руб.</c:v>
                </c:pt>
              </c:strCache>
            </c:strRef>
          </c:cat>
          <c:val>
            <c:numRef>
              <c:f>Лист1!$B$2</c:f>
              <c:numCache>
                <c:formatCode>0.00</c:formatCode>
                <c:ptCount val="1"/>
                <c:pt idx="0">
                  <c:v>42855.3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8224-46EA-9036-5AA9689172FB}"/>
            </c:ext>
          </c:extLst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2026 г.</c:v>
                </c:pt>
              </c:strCache>
            </c:strRef>
          </c:tx>
          <c:invertIfNegative val="0"/>
          <c:dLbls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b="1"/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Лист1!$A$2</c:f>
              <c:strCache>
                <c:ptCount val="1"/>
                <c:pt idx="0">
                  <c:v>тыс. руб.</c:v>
                </c:pt>
              </c:strCache>
            </c:strRef>
          </c:cat>
          <c:val>
            <c:numRef>
              <c:f>Лист1!$C$2</c:f>
              <c:numCache>
                <c:formatCode>0.00</c:formatCode>
                <c:ptCount val="1"/>
                <c:pt idx="0">
                  <c:v>44215.8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8224-46EA-9036-5AA9689172FB}"/>
            </c:ext>
          </c:extLst>
        </c:ser>
        <c:ser>
          <c:idx val="2"/>
          <c:order val="2"/>
          <c:tx>
            <c:strRef>
              <c:f>Лист1!$D$1</c:f>
              <c:strCache>
                <c:ptCount val="1"/>
                <c:pt idx="0">
                  <c:v>2027 г.</c:v>
                </c:pt>
              </c:strCache>
            </c:strRef>
          </c:tx>
          <c:invertIfNegative val="0"/>
          <c:dLbls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b="1"/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Лист1!$A$2</c:f>
              <c:strCache>
                <c:ptCount val="1"/>
                <c:pt idx="0">
                  <c:v>тыс. руб.</c:v>
                </c:pt>
              </c:strCache>
            </c:strRef>
          </c:cat>
          <c:val>
            <c:numRef>
              <c:f>Лист1!$D$2</c:f>
              <c:numCache>
                <c:formatCode>0.00</c:formatCode>
                <c:ptCount val="1"/>
                <c:pt idx="0">
                  <c:v>36716.9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2-8224-46EA-9036-5AA9689172FB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axId val="185289728"/>
        <c:axId val="185303808"/>
      </c:barChart>
      <c:catAx>
        <c:axId val="185289728"/>
        <c:scaling>
          <c:orientation val="minMax"/>
        </c:scaling>
        <c:delete val="0"/>
        <c:axPos val="b"/>
        <c:numFmt formatCode="General" sourceLinked="0"/>
        <c:majorTickMark val="out"/>
        <c:minorTickMark val="none"/>
        <c:tickLblPos val="nextTo"/>
        <c:crossAx val="185303808"/>
        <c:crosses val="autoZero"/>
        <c:auto val="1"/>
        <c:lblAlgn val="ctr"/>
        <c:lblOffset val="100"/>
        <c:noMultiLvlLbl val="0"/>
      </c:catAx>
      <c:valAx>
        <c:axId val="185303808"/>
        <c:scaling>
          <c:orientation val="minMax"/>
        </c:scaling>
        <c:delete val="0"/>
        <c:axPos val="l"/>
        <c:majorGridlines/>
        <c:numFmt formatCode="0.00" sourceLinked="1"/>
        <c:majorTickMark val="out"/>
        <c:minorTickMark val="none"/>
        <c:tickLblPos val="nextTo"/>
        <c:crossAx val="185289728"/>
        <c:crosses val="autoZero"/>
        <c:crossBetween val="between"/>
      </c:valAx>
    </c:plotArea>
    <c:legend>
      <c:legendPos val="r"/>
      <c:overlay val="0"/>
    </c:legend>
    <c:plotVisOnly val="1"/>
    <c:dispBlanksAs val="gap"/>
    <c:showDLblsOverMax val="0"/>
  </c:chart>
  <c:txPr>
    <a:bodyPr/>
    <a:lstStyle/>
    <a:p>
      <a:pPr>
        <a:defRPr sz="1800"/>
      </a:pPr>
      <a:endParaRPr lang="ru-RU"/>
    </a:p>
  </c:txPr>
  <c:externalData r:id="rId1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2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3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4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5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6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7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8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9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10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1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12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62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2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3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4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5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6.xml><?xml version="1.0" encoding="utf-8"?>
<cs:chartStyle xmlns:cs="http://schemas.microsoft.com/office/drawing/2012/chartStyle" xmlns:a="http://schemas.openxmlformats.org/drawingml/2006/main" id="297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7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8.xml><?xml version="1.0" encoding="utf-8"?>
<cs:chartStyle xmlns:cs="http://schemas.microsoft.com/office/drawing/2012/chartStyle" xmlns:a="http://schemas.openxmlformats.org/drawingml/2006/main" id="262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9.xml><?xml version="1.0" encoding="utf-8"?>
<cs:chartStyle xmlns:cs="http://schemas.microsoft.com/office/drawing/2012/chartStyle" xmlns:a="http://schemas.openxmlformats.org/drawingml/2006/main" id="262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10.xml><?xml version="1.0" encoding="utf-8"?>
<cs:chartStyle xmlns:cs="http://schemas.microsoft.com/office/drawing/2012/chartStyle" xmlns:a="http://schemas.openxmlformats.org/drawingml/2006/main" id="216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11.xml><?xml version="1.0" encoding="utf-8"?>
<cs:chartStyle xmlns:cs="http://schemas.microsoft.com/office/drawing/2012/chartStyle" xmlns:a="http://schemas.openxmlformats.org/drawingml/2006/main" id="216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12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ounded Rectangle 15"/>
          <p:cNvSpPr/>
          <p:nvPr/>
        </p:nvSpPr>
        <p:spPr>
          <a:xfrm>
            <a:off x="304800" y="228600"/>
            <a:ext cx="11594592" cy="6035040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7" name="Group 9"/>
          <p:cNvGrpSpPr>
            <a:grpSpLocks noChangeAspect="1"/>
          </p:cNvGrpSpPr>
          <p:nvPr/>
        </p:nvGrpSpPr>
        <p:grpSpPr bwMode="hidden">
          <a:xfrm>
            <a:off x="282220" y="5353963"/>
            <a:ext cx="11631168" cy="1331580"/>
            <a:chOff x="-3905250" y="4294188"/>
            <a:chExt cx="13011150" cy="1892300"/>
          </a:xfrm>
        </p:grpSpPr>
        <p:sp>
          <p:nvSpPr>
            <p:cNvPr id="11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4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5" name="Freeform 10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14400" y="1600200"/>
            <a:ext cx="10363200" cy="1780108"/>
          </a:xfrm>
        </p:spPr>
        <p:txBody>
          <a:bodyPr anchor="b">
            <a:normAutofit/>
          </a:bodyPr>
          <a:lstStyle>
            <a:lvl1pPr>
              <a:defRPr sz="4400">
                <a:solidFill>
                  <a:srgbClr val="FFFFFF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828800" y="3556001"/>
            <a:ext cx="8534400" cy="1473200"/>
          </a:xfrm>
        </p:spPr>
        <p:txBody>
          <a:bodyPr>
            <a:normAutofit/>
          </a:bodyPr>
          <a:lstStyle>
            <a:lvl1pPr marL="0" indent="0" algn="ctr">
              <a:buNone/>
              <a:defRPr sz="2000">
                <a:solidFill>
                  <a:srgbClr val="FFFFFF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ABE3C1-DBE1-495D-B57B-2849774B866A}" type="datetimeFigureOut">
              <a:rPr lang="en-US" smtClean="0"/>
              <a:t>12/17/2024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DE42F4-6EEF-4EF7-8ED4-2208F0F89A08}" type="datetimeFigureOut">
              <a:rPr lang="en-US" smtClean="0"/>
              <a:t>12/17/2024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ounded Rectangle 13"/>
          <p:cNvSpPr/>
          <p:nvPr/>
        </p:nvSpPr>
        <p:spPr>
          <a:xfrm>
            <a:off x="304800" y="228600"/>
            <a:ext cx="11594592" cy="4736592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Freeform 14"/>
          <p:cNvSpPr>
            <a:spLocks/>
          </p:cNvSpPr>
          <p:nvPr/>
        </p:nvSpPr>
        <p:spPr bwMode="hidden">
          <a:xfrm>
            <a:off x="8063251" y="4203592"/>
            <a:ext cx="3835239" cy="714026"/>
          </a:xfrm>
          <a:custGeom>
            <a:avLst/>
            <a:gdLst/>
            <a:ahLst/>
            <a:cxnLst>
              <a:cxn ang="0">
                <a:pos x="2700" y="0"/>
              </a:cxn>
              <a:cxn ang="0">
                <a:pos x="2700" y="0"/>
              </a:cxn>
              <a:cxn ang="0">
                <a:pos x="2586" y="18"/>
              </a:cxn>
              <a:cxn ang="0">
                <a:pos x="2470" y="38"/>
              </a:cxn>
              <a:cxn ang="0">
                <a:pos x="2352" y="60"/>
              </a:cxn>
              <a:cxn ang="0">
                <a:pos x="2230" y="82"/>
              </a:cxn>
              <a:cxn ang="0">
                <a:pos x="2106" y="108"/>
              </a:cxn>
              <a:cxn ang="0">
                <a:pos x="1978" y="134"/>
              </a:cxn>
              <a:cxn ang="0">
                <a:pos x="1848" y="164"/>
              </a:cxn>
              <a:cxn ang="0">
                <a:pos x="1714" y="194"/>
              </a:cxn>
              <a:cxn ang="0">
                <a:pos x="1714" y="194"/>
              </a:cxn>
              <a:cxn ang="0">
                <a:pos x="1472" y="252"/>
              </a:cxn>
              <a:cxn ang="0">
                <a:pos x="1236" y="304"/>
              </a:cxn>
              <a:cxn ang="0">
                <a:pos x="1010" y="352"/>
              </a:cxn>
              <a:cxn ang="0">
                <a:pos x="792" y="398"/>
              </a:cxn>
              <a:cxn ang="0">
                <a:pos x="584" y="438"/>
              </a:cxn>
              <a:cxn ang="0">
                <a:pos x="382" y="474"/>
              </a:cxn>
              <a:cxn ang="0">
                <a:pos x="188" y="508"/>
              </a:cxn>
              <a:cxn ang="0">
                <a:pos x="0" y="538"/>
              </a:cxn>
              <a:cxn ang="0">
                <a:pos x="0" y="538"/>
              </a:cxn>
              <a:cxn ang="0">
                <a:pos x="130" y="556"/>
              </a:cxn>
              <a:cxn ang="0">
                <a:pos x="254" y="572"/>
              </a:cxn>
              <a:cxn ang="0">
                <a:pos x="374" y="586"/>
              </a:cxn>
              <a:cxn ang="0">
                <a:pos x="492" y="598"/>
              </a:cxn>
              <a:cxn ang="0">
                <a:pos x="606" y="610"/>
              </a:cxn>
              <a:cxn ang="0">
                <a:pos x="716" y="618"/>
              </a:cxn>
              <a:cxn ang="0">
                <a:pos x="822" y="626"/>
              </a:cxn>
              <a:cxn ang="0">
                <a:pos x="926" y="632"/>
              </a:cxn>
              <a:cxn ang="0">
                <a:pos x="1028" y="636"/>
              </a:cxn>
              <a:cxn ang="0">
                <a:pos x="1126" y="638"/>
              </a:cxn>
              <a:cxn ang="0">
                <a:pos x="1220" y="640"/>
              </a:cxn>
              <a:cxn ang="0">
                <a:pos x="1312" y="640"/>
              </a:cxn>
              <a:cxn ang="0">
                <a:pos x="1402" y="638"/>
              </a:cxn>
              <a:cxn ang="0">
                <a:pos x="1490" y="636"/>
              </a:cxn>
              <a:cxn ang="0">
                <a:pos x="1574" y="632"/>
              </a:cxn>
              <a:cxn ang="0">
                <a:pos x="1656" y="626"/>
              </a:cxn>
              <a:cxn ang="0">
                <a:pos x="1734" y="620"/>
              </a:cxn>
              <a:cxn ang="0">
                <a:pos x="1812" y="612"/>
              </a:cxn>
              <a:cxn ang="0">
                <a:pos x="1886" y="602"/>
              </a:cxn>
              <a:cxn ang="0">
                <a:pos x="1960" y="592"/>
              </a:cxn>
              <a:cxn ang="0">
                <a:pos x="2030" y="580"/>
              </a:cxn>
              <a:cxn ang="0">
                <a:pos x="2100" y="568"/>
              </a:cxn>
              <a:cxn ang="0">
                <a:pos x="2166" y="554"/>
              </a:cxn>
              <a:cxn ang="0">
                <a:pos x="2232" y="540"/>
              </a:cxn>
              <a:cxn ang="0">
                <a:pos x="2296" y="524"/>
              </a:cxn>
              <a:cxn ang="0">
                <a:pos x="2358" y="508"/>
              </a:cxn>
              <a:cxn ang="0">
                <a:pos x="2418" y="490"/>
              </a:cxn>
              <a:cxn ang="0">
                <a:pos x="2478" y="472"/>
              </a:cxn>
              <a:cxn ang="0">
                <a:pos x="2592" y="432"/>
              </a:cxn>
              <a:cxn ang="0">
                <a:pos x="2702" y="390"/>
              </a:cxn>
              <a:cxn ang="0">
                <a:pos x="2702" y="390"/>
              </a:cxn>
              <a:cxn ang="0">
                <a:pos x="2706" y="388"/>
              </a:cxn>
              <a:cxn ang="0">
                <a:pos x="2706" y="388"/>
              </a:cxn>
              <a:cxn ang="0">
                <a:pos x="2706" y="0"/>
              </a:cxn>
              <a:cxn ang="0">
                <a:pos x="2706" y="0"/>
              </a:cxn>
              <a:cxn ang="0">
                <a:pos x="2700" y="0"/>
              </a:cxn>
              <a:cxn ang="0">
                <a:pos x="2700" y="0"/>
              </a:cxn>
            </a:cxnLst>
            <a:rect l="0" t="0" r="r" b="b"/>
            <a:pathLst>
              <a:path w="2706" h="640">
                <a:moveTo>
                  <a:pt x="2700" y="0"/>
                </a:moveTo>
                <a:lnTo>
                  <a:pt x="2700" y="0"/>
                </a:lnTo>
                <a:lnTo>
                  <a:pt x="2586" y="18"/>
                </a:lnTo>
                <a:lnTo>
                  <a:pt x="2470" y="38"/>
                </a:lnTo>
                <a:lnTo>
                  <a:pt x="2352" y="60"/>
                </a:lnTo>
                <a:lnTo>
                  <a:pt x="2230" y="82"/>
                </a:lnTo>
                <a:lnTo>
                  <a:pt x="2106" y="108"/>
                </a:lnTo>
                <a:lnTo>
                  <a:pt x="1978" y="134"/>
                </a:lnTo>
                <a:lnTo>
                  <a:pt x="1848" y="164"/>
                </a:lnTo>
                <a:lnTo>
                  <a:pt x="1714" y="194"/>
                </a:lnTo>
                <a:lnTo>
                  <a:pt x="1714" y="194"/>
                </a:lnTo>
                <a:lnTo>
                  <a:pt x="1472" y="252"/>
                </a:lnTo>
                <a:lnTo>
                  <a:pt x="1236" y="304"/>
                </a:lnTo>
                <a:lnTo>
                  <a:pt x="1010" y="352"/>
                </a:lnTo>
                <a:lnTo>
                  <a:pt x="792" y="398"/>
                </a:lnTo>
                <a:lnTo>
                  <a:pt x="584" y="438"/>
                </a:lnTo>
                <a:lnTo>
                  <a:pt x="382" y="474"/>
                </a:lnTo>
                <a:lnTo>
                  <a:pt x="188" y="508"/>
                </a:lnTo>
                <a:lnTo>
                  <a:pt x="0" y="538"/>
                </a:lnTo>
                <a:lnTo>
                  <a:pt x="0" y="538"/>
                </a:lnTo>
                <a:lnTo>
                  <a:pt x="130" y="556"/>
                </a:lnTo>
                <a:lnTo>
                  <a:pt x="254" y="572"/>
                </a:lnTo>
                <a:lnTo>
                  <a:pt x="374" y="586"/>
                </a:lnTo>
                <a:lnTo>
                  <a:pt x="492" y="598"/>
                </a:lnTo>
                <a:lnTo>
                  <a:pt x="606" y="610"/>
                </a:lnTo>
                <a:lnTo>
                  <a:pt x="716" y="618"/>
                </a:lnTo>
                <a:lnTo>
                  <a:pt x="822" y="626"/>
                </a:lnTo>
                <a:lnTo>
                  <a:pt x="926" y="632"/>
                </a:lnTo>
                <a:lnTo>
                  <a:pt x="1028" y="636"/>
                </a:lnTo>
                <a:lnTo>
                  <a:pt x="1126" y="638"/>
                </a:lnTo>
                <a:lnTo>
                  <a:pt x="1220" y="640"/>
                </a:lnTo>
                <a:lnTo>
                  <a:pt x="1312" y="640"/>
                </a:lnTo>
                <a:lnTo>
                  <a:pt x="1402" y="638"/>
                </a:lnTo>
                <a:lnTo>
                  <a:pt x="1490" y="636"/>
                </a:lnTo>
                <a:lnTo>
                  <a:pt x="1574" y="632"/>
                </a:lnTo>
                <a:lnTo>
                  <a:pt x="1656" y="626"/>
                </a:lnTo>
                <a:lnTo>
                  <a:pt x="1734" y="620"/>
                </a:lnTo>
                <a:lnTo>
                  <a:pt x="1812" y="612"/>
                </a:lnTo>
                <a:lnTo>
                  <a:pt x="1886" y="602"/>
                </a:lnTo>
                <a:lnTo>
                  <a:pt x="1960" y="592"/>
                </a:lnTo>
                <a:lnTo>
                  <a:pt x="2030" y="580"/>
                </a:lnTo>
                <a:lnTo>
                  <a:pt x="2100" y="568"/>
                </a:lnTo>
                <a:lnTo>
                  <a:pt x="2166" y="554"/>
                </a:lnTo>
                <a:lnTo>
                  <a:pt x="2232" y="540"/>
                </a:lnTo>
                <a:lnTo>
                  <a:pt x="2296" y="524"/>
                </a:lnTo>
                <a:lnTo>
                  <a:pt x="2358" y="508"/>
                </a:lnTo>
                <a:lnTo>
                  <a:pt x="2418" y="490"/>
                </a:lnTo>
                <a:lnTo>
                  <a:pt x="2478" y="472"/>
                </a:lnTo>
                <a:lnTo>
                  <a:pt x="2592" y="432"/>
                </a:lnTo>
                <a:lnTo>
                  <a:pt x="2702" y="390"/>
                </a:lnTo>
                <a:lnTo>
                  <a:pt x="2702" y="390"/>
                </a:lnTo>
                <a:lnTo>
                  <a:pt x="2706" y="388"/>
                </a:lnTo>
                <a:lnTo>
                  <a:pt x="2706" y="388"/>
                </a:lnTo>
                <a:lnTo>
                  <a:pt x="2706" y="0"/>
                </a:lnTo>
                <a:lnTo>
                  <a:pt x="2706" y="0"/>
                </a:lnTo>
                <a:lnTo>
                  <a:pt x="2700" y="0"/>
                </a:lnTo>
                <a:lnTo>
                  <a:pt x="2700" y="0"/>
                </a:lnTo>
                <a:close/>
              </a:path>
            </a:pathLst>
          </a:custGeom>
          <a:solidFill>
            <a:schemeClr val="bg2">
              <a:alpha val="29000"/>
            </a:schemeClr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0" name="Freeform 18"/>
          <p:cNvSpPr>
            <a:spLocks/>
          </p:cNvSpPr>
          <p:nvPr/>
        </p:nvSpPr>
        <p:spPr bwMode="hidden">
          <a:xfrm>
            <a:off x="3492427" y="4075290"/>
            <a:ext cx="7392687" cy="850138"/>
          </a:xfrm>
          <a:custGeom>
            <a:avLst/>
            <a:gdLst/>
            <a:ahLst/>
            <a:cxnLst>
              <a:cxn ang="0">
                <a:pos x="5216" y="714"/>
              </a:cxn>
              <a:cxn ang="0">
                <a:pos x="4984" y="686"/>
              </a:cxn>
              <a:cxn ang="0">
                <a:pos x="4478" y="610"/>
              </a:cxn>
              <a:cxn ang="0">
                <a:pos x="3914" y="508"/>
              </a:cxn>
              <a:cxn ang="0">
                <a:pos x="3286" y="374"/>
              </a:cxn>
              <a:cxn ang="0">
                <a:pos x="2946" y="296"/>
              </a:cxn>
              <a:cxn ang="0">
                <a:pos x="2682" y="236"/>
              </a:cxn>
              <a:cxn ang="0">
                <a:pos x="2430" y="184"/>
              </a:cxn>
              <a:cxn ang="0">
                <a:pos x="2190" y="140"/>
              </a:cxn>
              <a:cxn ang="0">
                <a:pos x="1960" y="102"/>
              </a:cxn>
              <a:cxn ang="0">
                <a:pos x="1740" y="72"/>
              </a:cxn>
              <a:cxn ang="0">
                <a:pos x="1334" y="28"/>
              </a:cxn>
              <a:cxn ang="0">
                <a:pos x="970" y="4"/>
              </a:cxn>
              <a:cxn ang="0">
                <a:pos x="644" y="0"/>
              </a:cxn>
              <a:cxn ang="0">
                <a:pos x="358" y="10"/>
              </a:cxn>
              <a:cxn ang="0">
                <a:pos x="110" y="32"/>
              </a:cxn>
              <a:cxn ang="0">
                <a:pos x="0" y="48"/>
              </a:cxn>
              <a:cxn ang="0">
                <a:pos x="314" y="86"/>
              </a:cxn>
              <a:cxn ang="0">
                <a:pos x="652" y="140"/>
              </a:cxn>
              <a:cxn ang="0">
                <a:pos x="1014" y="210"/>
              </a:cxn>
              <a:cxn ang="0">
                <a:pos x="1402" y="296"/>
              </a:cxn>
              <a:cxn ang="0">
                <a:pos x="1756" y="378"/>
              </a:cxn>
              <a:cxn ang="0">
                <a:pos x="2408" y="516"/>
              </a:cxn>
              <a:cxn ang="0">
                <a:pos x="2708" y="572"/>
              </a:cxn>
              <a:cxn ang="0">
                <a:pos x="2992" y="620"/>
              </a:cxn>
              <a:cxn ang="0">
                <a:pos x="3260" y="662"/>
              </a:cxn>
              <a:cxn ang="0">
                <a:pos x="3512" y="694"/>
              </a:cxn>
              <a:cxn ang="0">
                <a:pos x="3750" y="722"/>
              </a:cxn>
              <a:cxn ang="0">
                <a:pos x="3974" y="740"/>
              </a:cxn>
              <a:cxn ang="0">
                <a:pos x="4184" y="754"/>
              </a:cxn>
              <a:cxn ang="0">
                <a:pos x="4384" y="762"/>
              </a:cxn>
              <a:cxn ang="0">
                <a:pos x="4570" y="762"/>
              </a:cxn>
              <a:cxn ang="0">
                <a:pos x="4746" y="758"/>
              </a:cxn>
              <a:cxn ang="0">
                <a:pos x="4912" y="748"/>
              </a:cxn>
              <a:cxn ang="0">
                <a:pos x="5068" y="732"/>
              </a:cxn>
              <a:cxn ang="0">
                <a:pos x="5216" y="714"/>
              </a:cxn>
            </a:cxnLst>
            <a:rect l="0" t="0" r="r" b="b"/>
            <a:pathLst>
              <a:path w="5216" h="762">
                <a:moveTo>
                  <a:pt x="5216" y="714"/>
                </a:moveTo>
                <a:lnTo>
                  <a:pt x="5216" y="714"/>
                </a:lnTo>
                <a:lnTo>
                  <a:pt x="5102" y="700"/>
                </a:lnTo>
                <a:lnTo>
                  <a:pt x="4984" y="686"/>
                </a:lnTo>
                <a:lnTo>
                  <a:pt x="4738" y="652"/>
                </a:lnTo>
                <a:lnTo>
                  <a:pt x="4478" y="610"/>
                </a:lnTo>
                <a:lnTo>
                  <a:pt x="4204" y="564"/>
                </a:lnTo>
                <a:lnTo>
                  <a:pt x="3914" y="508"/>
                </a:lnTo>
                <a:lnTo>
                  <a:pt x="3608" y="446"/>
                </a:lnTo>
                <a:lnTo>
                  <a:pt x="3286" y="374"/>
                </a:lnTo>
                <a:lnTo>
                  <a:pt x="2946" y="296"/>
                </a:lnTo>
                <a:lnTo>
                  <a:pt x="2946" y="296"/>
                </a:lnTo>
                <a:lnTo>
                  <a:pt x="2812" y="266"/>
                </a:lnTo>
                <a:lnTo>
                  <a:pt x="2682" y="236"/>
                </a:lnTo>
                <a:lnTo>
                  <a:pt x="2556" y="210"/>
                </a:lnTo>
                <a:lnTo>
                  <a:pt x="2430" y="184"/>
                </a:lnTo>
                <a:lnTo>
                  <a:pt x="2308" y="162"/>
                </a:lnTo>
                <a:lnTo>
                  <a:pt x="2190" y="140"/>
                </a:lnTo>
                <a:lnTo>
                  <a:pt x="2074" y="120"/>
                </a:lnTo>
                <a:lnTo>
                  <a:pt x="1960" y="102"/>
                </a:lnTo>
                <a:lnTo>
                  <a:pt x="1850" y="86"/>
                </a:lnTo>
                <a:lnTo>
                  <a:pt x="1740" y="72"/>
                </a:lnTo>
                <a:lnTo>
                  <a:pt x="1532" y="46"/>
                </a:lnTo>
                <a:lnTo>
                  <a:pt x="1334" y="28"/>
                </a:lnTo>
                <a:lnTo>
                  <a:pt x="1148" y="14"/>
                </a:lnTo>
                <a:lnTo>
                  <a:pt x="970" y="4"/>
                </a:lnTo>
                <a:lnTo>
                  <a:pt x="802" y="0"/>
                </a:lnTo>
                <a:lnTo>
                  <a:pt x="644" y="0"/>
                </a:lnTo>
                <a:lnTo>
                  <a:pt x="496" y="4"/>
                </a:lnTo>
                <a:lnTo>
                  <a:pt x="358" y="10"/>
                </a:lnTo>
                <a:lnTo>
                  <a:pt x="230" y="20"/>
                </a:lnTo>
                <a:lnTo>
                  <a:pt x="110" y="32"/>
                </a:lnTo>
                <a:lnTo>
                  <a:pt x="0" y="48"/>
                </a:lnTo>
                <a:lnTo>
                  <a:pt x="0" y="48"/>
                </a:lnTo>
                <a:lnTo>
                  <a:pt x="154" y="66"/>
                </a:lnTo>
                <a:lnTo>
                  <a:pt x="314" y="86"/>
                </a:lnTo>
                <a:lnTo>
                  <a:pt x="480" y="112"/>
                </a:lnTo>
                <a:lnTo>
                  <a:pt x="652" y="140"/>
                </a:lnTo>
                <a:lnTo>
                  <a:pt x="830" y="174"/>
                </a:lnTo>
                <a:lnTo>
                  <a:pt x="1014" y="210"/>
                </a:lnTo>
                <a:lnTo>
                  <a:pt x="1206" y="250"/>
                </a:lnTo>
                <a:lnTo>
                  <a:pt x="1402" y="296"/>
                </a:lnTo>
                <a:lnTo>
                  <a:pt x="1402" y="296"/>
                </a:lnTo>
                <a:lnTo>
                  <a:pt x="1756" y="378"/>
                </a:lnTo>
                <a:lnTo>
                  <a:pt x="2092" y="450"/>
                </a:lnTo>
                <a:lnTo>
                  <a:pt x="2408" y="516"/>
                </a:lnTo>
                <a:lnTo>
                  <a:pt x="2562" y="544"/>
                </a:lnTo>
                <a:lnTo>
                  <a:pt x="2708" y="572"/>
                </a:lnTo>
                <a:lnTo>
                  <a:pt x="2852" y="598"/>
                </a:lnTo>
                <a:lnTo>
                  <a:pt x="2992" y="620"/>
                </a:lnTo>
                <a:lnTo>
                  <a:pt x="3128" y="642"/>
                </a:lnTo>
                <a:lnTo>
                  <a:pt x="3260" y="662"/>
                </a:lnTo>
                <a:lnTo>
                  <a:pt x="3388" y="678"/>
                </a:lnTo>
                <a:lnTo>
                  <a:pt x="3512" y="694"/>
                </a:lnTo>
                <a:lnTo>
                  <a:pt x="3632" y="708"/>
                </a:lnTo>
                <a:lnTo>
                  <a:pt x="3750" y="722"/>
                </a:lnTo>
                <a:lnTo>
                  <a:pt x="3864" y="732"/>
                </a:lnTo>
                <a:lnTo>
                  <a:pt x="3974" y="740"/>
                </a:lnTo>
                <a:lnTo>
                  <a:pt x="4080" y="748"/>
                </a:lnTo>
                <a:lnTo>
                  <a:pt x="4184" y="754"/>
                </a:lnTo>
                <a:lnTo>
                  <a:pt x="4286" y="758"/>
                </a:lnTo>
                <a:lnTo>
                  <a:pt x="4384" y="762"/>
                </a:lnTo>
                <a:lnTo>
                  <a:pt x="4478" y="762"/>
                </a:lnTo>
                <a:lnTo>
                  <a:pt x="4570" y="762"/>
                </a:lnTo>
                <a:lnTo>
                  <a:pt x="4660" y="760"/>
                </a:lnTo>
                <a:lnTo>
                  <a:pt x="4746" y="758"/>
                </a:lnTo>
                <a:lnTo>
                  <a:pt x="4830" y="754"/>
                </a:lnTo>
                <a:lnTo>
                  <a:pt x="4912" y="748"/>
                </a:lnTo>
                <a:lnTo>
                  <a:pt x="4992" y="740"/>
                </a:lnTo>
                <a:lnTo>
                  <a:pt x="5068" y="732"/>
                </a:lnTo>
                <a:lnTo>
                  <a:pt x="5144" y="724"/>
                </a:lnTo>
                <a:lnTo>
                  <a:pt x="5216" y="714"/>
                </a:lnTo>
                <a:lnTo>
                  <a:pt x="5216" y="714"/>
                </a:lnTo>
                <a:close/>
              </a:path>
            </a:pathLst>
          </a:custGeom>
          <a:solidFill>
            <a:schemeClr val="bg2">
              <a:alpha val="40000"/>
            </a:schemeClr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1" name="Freeform 22"/>
          <p:cNvSpPr>
            <a:spLocks/>
          </p:cNvSpPr>
          <p:nvPr/>
        </p:nvSpPr>
        <p:spPr bwMode="hidden">
          <a:xfrm>
            <a:off x="3771637" y="4087562"/>
            <a:ext cx="7290640" cy="774272"/>
          </a:xfrm>
          <a:custGeom>
            <a:avLst/>
            <a:gdLst/>
            <a:ahLst/>
            <a:cxnLst>
              <a:cxn ang="0">
                <a:pos x="0" y="70"/>
              </a:cxn>
              <a:cxn ang="0">
                <a:pos x="0" y="70"/>
              </a:cxn>
              <a:cxn ang="0">
                <a:pos x="18" y="66"/>
              </a:cxn>
              <a:cxn ang="0">
                <a:pos x="72" y="56"/>
              </a:cxn>
              <a:cxn ang="0">
                <a:pos x="164" y="42"/>
              </a:cxn>
              <a:cxn ang="0">
                <a:pos x="224" y="34"/>
              </a:cxn>
              <a:cxn ang="0">
                <a:pos x="294" y="26"/>
              </a:cxn>
              <a:cxn ang="0">
                <a:pos x="372" y="20"/>
              </a:cxn>
              <a:cxn ang="0">
                <a:pos x="462" y="14"/>
              </a:cxn>
              <a:cxn ang="0">
                <a:pos x="560" y="8"/>
              </a:cxn>
              <a:cxn ang="0">
                <a:pos x="670" y="4"/>
              </a:cxn>
              <a:cxn ang="0">
                <a:pos x="790" y="2"/>
              </a:cxn>
              <a:cxn ang="0">
                <a:pos x="920" y="0"/>
              </a:cxn>
              <a:cxn ang="0">
                <a:pos x="1060" y="2"/>
              </a:cxn>
              <a:cxn ang="0">
                <a:pos x="1210" y="6"/>
              </a:cxn>
              <a:cxn ang="0">
                <a:pos x="1372" y="14"/>
              </a:cxn>
              <a:cxn ang="0">
                <a:pos x="1544" y="24"/>
              </a:cxn>
              <a:cxn ang="0">
                <a:pos x="1726" y="40"/>
              </a:cxn>
              <a:cxn ang="0">
                <a:pos x="1920" y="58"/>
              </a:cxn>
              <a:cxn ang="0">
                <a:pos x="2126" y="80"/>
              </a:cxn>
              <a:cxn ang="0">
                <a:pos x="2342" y="106"/>
              </a:cxn>
              <a:cxn ang="0">
                <a:pos x="2570" y="138"/>
              </a:cxn>
              <a:cxn ang="0">
                <a:pos x="2808" y="174"/>
              </a:cxn>
              <a:cxn ang="0">
                <a:pos x="3058" y="216"/>
              </a:cxn>
              <a:cxn ang="0">
                <a:pos x="3320" y="266"/>
              </a:cxn>
              <a:cxn ang="0">
                <a:pos x="3594" y="320"/>
              </a:cxn>
              <a:cxn ang="0">
                <a:pos x="3880" y="380"/>
              </a:cxn>
              <a:cxn ang="0">
                <a:pos x="4178" y="448"/>
              </a:cxn>
              <a:cxn ang="0">
                <a:pos x="4488" y="522"/>
              </a:cxn>
              <a:cxn ang="0">
                <a:pos x="4810" y="604"/>
              </a:cxn>
              <a:cxn ang="0">
                <a:pos x="5144" y="694"/>
              </a:cxn>
            </a:cxnLst>
            <a:rect l="0" t="0" r="r" b="b"/>
            <a:pathLst>
              <a:path w="5144" h="694">
                <a:moveTo>
                  <a:pt x="0" y="70"/>
                </a:moveTo>
                <a:lnTo>
                  <a:pt x="0" y="70"/>
                </a:lnTo>
                <a:lnTo>
                  <a:pt x="18" y="66"/>
                </a:lnTo>
                <a:lnTo>
                  <a:pt x="72" y="56"/>
                </a:lnTo>
                <a:lnTo>
                  <a:pt x="164" y="42"/>
                </a:lnTo>
                <a:lnTo>
                  <a:pt x="224" y="34"/>
                </a:lnTo>
                <a:lnTo>
                  <a:pt x="294" y="26"/>
                </a:lnTo>
                <a:lnTo>
                  <a:pt x="372" y="20"/>
                </a:lnTo>
                <a:lnTo>
                  <a:pt x="462" y="14"/>
                </a:lnTo>
                <a:lnTo>
                  <a:pt x="560" y="8"/>
                </a:lnTo>
                <a:lnTo>
                  <a:pt x="670" y="4"/>
                </a:lnTo>
                <a:lnTo>
                  <a:pt x="790" y="2"/>
                </a:lnTo>
                <a:lnTo>
                  <a:pt x="920" y="0"/>
                </a:lnTo>
                <a:lnTo>
                  <a:pt x="1060" y="2"/>
                </a:lnTo>
                <a:lnTo>
                  <a:pt x="1210" y="6"/>
                </a:lnTo>
                <a:lnTo>
                  <a:pt x="1372" y="14"/>
                </a:lnTo>
                <a:lnTo>
                  <a:pt x="1544" y="24"/>
                </a:lnTo>
                <a:lnTo>
                  <a:pt x="1726" y="40"/>
                </a:lnTo>
                <a:lnTo>
                  <a:pt x="1920" y="58"/>
                </a:lnTo>
                <a:lnTo>
                  <a:pt x="2126" y="80"/>
                </a:lnTo>
                <a:lnTo>
                  <a:pt x="2342" y="106"/>
                </a:lnTo>
                <a:lnTo>
                  <a:pt x="2570" y="138"/>
                </a:lnTo>
                <a:lnTo>
                  <a:pt x="2808" y="174"/>
                </a:lnTo>
                <a:lnTo>
                  <a:pt x="3058" y="216"/>
                </a:lnTo>
                <a:lnTo>
                  <a:pt x="3320" y="266"/>
                </a:lnTo>
                <a:lnTo>
                  <a:pt x="3594" y="320"/>
                </a:lnTo>
                <a:lnTo>
                  <a:pt x="3880" y="380"/>
                </a:lnTo>
                <a:lnTo>
                  <a:pt x="4178" y="448"/>
                </a:lnTo>
                <a:lnTo>
                  <a:pt x="4488" y="522"/>
                </a:lnTo>
                <a:lnTo>
                  <a:pt x="4810" y="604"/>
                </a:lnTo>
                <a:lnTo>
                  <a:pt x="5144" y="694"/>
                </a:lnTo>
              </a:path>
            </a:pathLst>
          </a:custGeom>
          <a:noFill/>
          <a:ln w="12">
            <a:solidFill>
              <a:srgbClr val="FFFFFF"/>
            </a:solidFill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2" name="Freeform 26"/>
          <p:cNvSpPr>
            <a:spLocks/>
          </p:cNvSpPr>
          <p:nvPr/>
        </p:nvSpPr>
        <p:spPr bwMode="hidden">
          <a:xfrm>
            <a:off x="7479318" y="4074174"/>
            <a:ext cx="4410667" cy="651549"/>
          </a:xfrm>
          <a:custGeom>
            <a:avLst/>
            <a:gdLst/>
            <a:ahLst/>
            <a:cxnLst>
              <a:cxn ang="0">
                <a:pos x="0" y="584"/>
              </a:cxn>
              <a:cxn ang="0">
                <a:pos x="0" y="584"/>
              </a:cxn>
              <a:cxn ang="0">
                <a:pos x="90" y="560"/>
              </a:cxn>
              <a:cxn ang="0">
                <a:pos x="336" y="498"/>
              </a:cxn>
              <a:cxn ang="0">
                <a:pos x="506" y="456"/>
              </a:cxn>
              <a:cxn ang="0">
                <a:pos x="702" y="410"/>
              </a:cxn>
              <a:cxn ang="0">
                <a:pos x="920" y="360"/>
              </a:cxn>
              <a:cxn ang="0">
                <a:pos x="1154" y="306"/>
              </a:cxn>
              <a:cxn ang="0">
                <a:pos x="1402" y="254"/>
              </a:cxn>
              <a:cxn ang="0">
                <a:pos x="1656" y="202"/>
              </a:cxn>
              <a:cxn ang="0">
                <a:pos x="1916" y="154"/>
              </a:cxn>
              <a:cxn ang="0">
                <a:pos x="2174" y="108"/>
              </a:cxn>
              <a:cxn ang="0">
                <a:pos x="2302" y="88"/>
              </a:cxn>
              <a:cxn ang="0">
                <a:pos x="2426" y="68"/>
              </a:cxn>
              <a:cxn ang="0">
                <a:pos x="2550" y="52"/>
              </a:cxn>
              <a:cxn ang="0">
                <a:pos x="2670" y="36"/>
              </a:cxn>
              <a:cxn ang="0">
                <a:pos x="2788" y="24"/>
              </a:cxn>
              <a:cxn ang="0">
                <a:pos x="2900" y="14"/>
              </a:cxn>
              <a:cxn ang="0">
                <a:pos x="3008" y="6"/>
              </a:cxn>
              <a:cxn ang="0">
                <a:pos x="3112" y="0"/>
              </a:cxn>
            </a:cxnLst>
            <a:rect l="0" t="0" r="r" b="b"/>
            <a:pathLst>
              <a:path w="3112" h="584">
                <a:moveTo>
                  <a:pt x="0" y="584"/>
                </a:moveTo>
                <a:lnTo>
                  <a:pt x="0" y="584"/>
                </a:lnTo>
                <a:lnTo>
                  <a:pt x="90" y="560"/>
                </a:lnTo>
                <a:lnTo>
                  <a:pt x="336" y="498"/>
                </a:lnTo>
                <a:lnTo>
                  <a:pt x="506" y="456"/>
                </a:lnTo>
                <a:lnTo>
                  <a:pt x="702" y="410"/>
                </a:lnTo>
                <a:lnTo>
                  <a:pt x="920" y="360"/>
                </a:lnTo>
                <a:lnTo>
                  <a:pt x="1154" y="306"/>
                </a:lnTo>
                <a:lnTo>
                  <a:pt x="1402" y="254"/>
                </a:lnTo>
                <a:lnTo>
                  <a:pt x="1656" y="202"/>
                </a:lnTo>
                <a:lnTo>
                  <a:pt x="1916" y="154"/>
                </a:lnTo>
                <a:lnTo>
                  <a:pt x="2174" y="108"/>
                </a:lnTo>
                <a:lnTo>
                  <a:pt x="2302" y="88"/>
                </a:lnTo>
                <a:lnTo>
                  <a:pt x="2426" y="68"/>
                </a:lnTo>
                <a:lnTo>
                  <a:pt x="2550" y="52"/>
                </a:lnTo>
                <a:lnTo>
                  <a:pt x="2670" y="36"/>
                </a:lnTo>
                <a:lnTo>
                  <a:pt x="2788" y="24"/>
                </a:lnTo>
                <a:lnTo>
                  <a:pt x="2900" y="14"/>
                </a:lnTo>
                <a:lnTo>
                  <a:pt x="3008" y="6"/>
                </a:lnTo>
                <a:lnTo>
                  <a:pt x="3112" y="0"/>
                </a:lnTo>
              </a:path>
            </a:pathLst>
          </a:custGeom>
          <a:noFill/>
          <a:ln w="12">
            <a:solidFill>
              <a:srgbClr val="FFFFFF"/>
            </a:solidFill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 useBgFill="1">
        <p:nvSpPr>
          <p:cNvPr id="13" name="Freeform 10"/>
          <p:cNvSpPr>
            <a:spLocks/>
          </p:cNvSpPr>
          <p:nvPr/>
        </p:nvSpPr>
        <p:spPr bwMode="hidden">
          <a:xfrm>
            <a:off x="282220" y="4058555"/>
            <a:ext cx="11631168" cy="1329874"/>
          </a:xfrm>
          <a:custGeom>
            <a:avLst/>
            <a:gdLst/>
            <a:ahLst/>
            <a:cxnLst>
              <a:cxn ang="0">
                <a:pos x="8192" y="512"/>
              </a:cxn>
              <a:cxn ang="0">
                <a:pos x="8040" y="570"/>
              </a:cxn>
              <a:cxn ang="0">
                <a:pos x="7878" y="620"/>
              </a:cxn>
              <a:cxn ang="0">
                <a:pos x="7706" y="666"/>
              </a:cxn>
              <a:cxn ang="0">
                <a:pos x="7522" y="702"/>
              </a:cxn>
              <a:cxn ang="0">
                <a:pos x="7322" y="730"/>
              </a:cxn>
              <a:cxn ang="0">
                <a:pos x="7106" y="750"/>
              </a:cxn>
              <a:cxn ang="0">
                <a:pos x="6872" y="762"/>
              </a:cxn>
              <a:cxn ang="0">
                <a:pos x="6618" y="760"/>
              </a:cxn>
              <a:cxn ang="0">
                <a:pos x="6342" y="750"/>
              </a:cxn>
              <a:cxn ang="0">
                <a:pos x="6042" y="726"/>
              </a:cxn>
              <a:cxn ang="0">
                <a:pos x="5716" y="690"/>
              </a:cxn>
              <a:cxn ang="0">
                <a:pos x="5364" y="642"/>
              </a:cxn>
              <a:cxn ang="0">
                <a:pos x="4982" y="578"/>
              </a:cxn>
              <a:cxn ang="0">
                <a:pos x="4568" y="500"/>
              </a:cxn>
              <a:cxn ang="0">
                <a:pos x="4122" y="406"/>
              </a:cxn>
              <a:cxn ang="0">
                <a:pos x="3640" y="296"/>
              </a:cxn>
              <a:cxn ang="0">
                <a:pos x="3396" y="240"/>
              </a:cxn>
              <a:cxn ang="0">
                <a:pos x="2934" y="148"/>
              </a:cxn>
              <a:cxn ang="0">
                <a:pos x="2512" y="82"/>
              </a:cxn>
              <a:cxn ang="0">
                <a:pos x="2126" y="36"/>
              </a:cxn>
              <a:cxn ang="0">
                <a:pos x="1776" y="10"/>
              </a:cxn>
              <a:cxn ang="0">
                <a:pos x="1462" y="0"/>
              </a:cxn>
              <a:cxn ang="0">
                <a:pos x="1182" y="4"/>
              </a:cxn>
              <a:cxn ang="0">
                <a:pos x="934" y="20"/>
              </a:cxn>
              <a:cxn ang="0">
                <a:pos x="716" y="44"/>
              </a:cxn>
              <a:cxn ang="0">
                <a:pos x="530" y="74"/>
              </a:cxn>
              <a:cxn ang="0">
                <a:pos x="374" y="108"/>
              </a:cxn>
              <a:cxn ang="0">
                <a:pos x="248" y="144"/>
              </a:cxn>
              <a:cxn ang="0">
                <a:pos x="148" y="176"/>
              </a:cxn>
              <a:cxn ang="0">
                <a:pos x="48" y="216"/>
              </a:cxn>
              <a:cxn ang="0">
                <a:pos x="0" y="240"/>
              </a:cxn>
              <a:cxn ang="0">
                <a:pos x="8192" y="1192"/>
              </a:cxn>
              <a:cxn ang="0">
                <a:pos x="8196" y="1186"/>
              </a:cxn>
              <a:cxn ang="0">
                <a:pos x="8196" y="510"/>
              </a:cxn>
              <a:cxn ang="0">
                <a:pos x="8192" y="512"/>
              </a:cxn>
            </a:cxnLst>
            <a:rect l="0" t="0" r="r" b="b"/>
            <a:pathLst>
              <a:path w="8196" h="1192">
                <a:moveTo>
                  <a:pt x="8192" y="512"/>
                </a:moveTo>
                <a:lnTo>
                  <a:pt x="8192" y="512"/>
                </a:lnTo>
                <a:lnTo>
                  <a:pt x="8116" y="542"/>
                </a:lnTo>
                <a:lnTo>
                  <a:pt x="8040" y="570"/>
                </a:lnTo>
                <a:lnTo>
                  <a:pt x="7960" y="596"/>
                </a:lnTo>
                <a:lnTo>
                  <a:pt x="7878" y="620"/>
                </a:lnTo>
                <a:lnTo>
                  <a:pt x="7794" y="644"/>
                </a:lnTo>
                <a:lnTo>
                  <a:pt x="7706" y="666"/>
                </a:lnTo>
                <a:lnTo>
                  <a:pt x="7616" y="684"/>
                </a:lnTo>
                <a:lnTo>
                  <a:pt x="7522" y="702"/>
                </a:lnTo>
                <a:lnTo>
                  <a:pt x="7424" y="718"/>
                </a:lnTo>
                <a:lnTo>
                  <a:pt x="7322" y="730"/>
                </a:lnTo>
                <a:lnTo>
                  <a:pt x="7216" y="742"/>
                </a:lnTo>
                <a:lnTo>
                  <a:pt x="7106" y="750"/>
                </a:lnTo>
                <a:lnTo>
                  <a:pt x="6992" y="758"/>
                </a:lnTo>
                <a:lnTo>
                  <a:pt x="6872" y="762"/>
                </a:lnTo>
                <a:lnTo>
                  <a:pt x="6748" y="762"/>
                </a:lnTo>
                <a:lnTo>
                  <a:pt x="6618" y="760"/>
                </a:lnTo>
                <a:lnTo>
                  <a:pt x="6482" y="756"/>
                </a:lnTo>
                <a:lnTo>
                  <a:pt x="6342" y="750"/>
                </a:lnTo>
                <a:lnTo>
                  <a:pt x="6196" y="740"/>
                </a:lnTo>
                <a:lnTo>
                  <a:pt x="6042" y="726"/>
                </a:lnTo>
                <a:lnTo>
                  <a:pt x="5882" y="710"/>
                </a:lnTo>
                <a:lnTo>
                  <a:pt x="5716" y="690"/>
                </a:lnTo>
                <a:lnTo>
                  <a:pt x="5544" y="668"/>
                </a:lnTo>
                <a:lnTo>
                  <a:pt x="5364" y="642"/>
                </a:lnTo>
                <a:lnTo>
                  <a:pt x="5176" y="612"/>
                </a:lnTo>
                <a:lnTo>
                  <a:pt x="4982" y="578"/>
                </a:lnTo>
                <a:lnTo>
                  <a:pt x="4778" y="540"/>
                </a:lnTo>
                <a:lnTo>
                  <a:pt x="4568" y="500"/>
                </a:lnTo>
                <a:lnTo>
                  <a:pt x="4348" y="454"/>
                </a:lnTo>
                <a:lnTo>
                  <a:pt x="4122" y="406"/>
                </a:lnTo>
                <a:lnTo>
                  <a:pt x="3886" y="354"/>
                </a:lnTo>
                <a:lnTo>
                  <a:pt x="3640" y="296"/>
                </a:lnTo>
                <a:lnTo>
                  <a:pt x="3640" y="296"/>
                </a:lnTo>
                <a:lnTo>
                  <a:pt x="3396" y="240"/>
                </a:lnTo>
                <a:lnTo>
                  <a:pt x="3160" y="192"/>
                </a:lnTo>
                <a:lnTo>
                  <a:pt x="2934" y="148"/>
                </a:lnTo>
                <a:lnTo>
                  <a:pt x="2718" y="112"/>
                </a:lnTo>
                <a:lnTo>
                  <a:pt x="2512" y="82"/>
                </a:lnTo>
                <a:lnTo>
                  <a:pt x="2314" y="56"/>
                </a:lnTo>
                <a:lnTo>
                  <a:pt x="2126" y="36"/>
                </a:lnTo>
                <a:lnTo>
                  <a:pt x="1948" y="20"/>
                </a:lnTo>
                <a:lnTo>
                  <a:pt x="1776" y="10"/>
                </a:lnTo>
                <a:lnTo>
                  <a:pt x="1616" y="2"/>
                </a:lnTo>
                <a:lnTo>
                  <a:pt x="1462" y="0"/>
                </a:lnTo>
                <a:lnTo>
                  <a:pt x="1318" y="0"/>
                </a:lnTo>
                <a:lnTo>
                  <a:pt x="1182" y="4"/>
                </a:lnTo>
                <a:lnTo>
                  <a:pt x="1054" y="10"/>
                </a:lnTo>
                <a:lnTo>
                  <a:pt x="934" y="20"/>
                </a:lnTo>
                <a:lnTo>
                  <a:pt x="822" y="30"/>
                </a:lnTo>
                <a:lnTo>
                  <a:pt x="716" y="44"/>
                </a:lnTo>
                <a:lnTo>
                  <a:pt x="620" y="58"/>
                </a:lnTo>
                <a:lnTo>
                  <a:pt x="530" y="74"/>
                </a:lnTo>
                <a:lnTo>
                  <a:pt x="450" y="92"/>
                </a:lnTo>
                <a:lnTo>
                  <a:pt x="374" y="108"/>
                </a:lnTo>
                <a:lnTo>
                  <a:pt x="308" y="126"/>
                </a:lnTo>
                <a:lnTo>
                  <a:pt x="248" y="144"/>
                </a:lnTo>
                <a:lnTo>
                  <a:pt x="194" y="160"/>
                </a:lnTo>
                <a:lnTo>
                  <a:pt x="148" y="176"/>
                </a:lnTo>
                <a:lnTo>
                  <a:pt x="108" y="192"/>
                </a:lnTo>
                <a:lnTo>
                  <a:pt x="48" y="216"/>
                </a:lnTo>
                <a:lnTo>
                  <a:pt x="12" y="234"/>
                </a:lnTo>
                <a:lnTo>
                  <a:pt x="0" y="240"/>
                </a:lnTo>
                <a:lnTo>
                  <a:pt x="0" y="1192"/>
                </a:lnTo>
                <a:lnTo>
                  <a:pt x="8192" y="1192"/>
                </a:lnTo>
                <a:lnTo>
                  <a:pt x="8192" y="1192"/>
                </a:lnTo>
                <a:lnTo>
                  <a:pt x="8196" y="1186"/>
                </a:lnTo>
                <a:lnTo>
                  <a:pt x="8196" y="1186"/>
                </a:lnTo>
                <a:lnTo>
                  <a:pt x="8196" y="510"/>
                </a:lnTo>
                <a:lnTo>
                  <a:pt x="8196" y="510"/>
                </a:lnTo>
                <a:lnTo>
                  <a:pt x="8192" y="512"/>
                </a:lnTo>
                <a:lnTo>
                  <a:pt x="8192" y="512"/>
                </a:lnTo>
                <a:close/>
              </a:path>
            </a:pathLst>
          </a:custGeom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20043" y="2463560"/>
            <a:ext cx="10363200" cy="1524000"/>
          </a:xfrm>
        </p:spPr>
        <p:txBody>
          <a:bodyPr anchor="t">
            <a:normAutofit/>
          </a:bodyPr>
          <a:lstStyle>
            <a:lvl1pPr algn="ctr">
              <a:defRPr sz="4400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823153" y="1437449"/>
            <a:ext cx="8556979" cy="939801"/>
          </a:xfrm>
        </p:spPr>
        <p:txBody>
          <a:bodyPr anchor="b">
            <a:normAutofit/>
          </a:bodyPr>
          <a:lstStyle>
            <a:lvl1pPr marL="0" indent="0" algn="ctr">
              <a:buNone/>
              <a:defRPr sz="2000">
                <a:solidFill>
                  <a:srgbClr val="FFFFFF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578ACC-22D6-47C1-A373-4FD133E34F3C}" type="datetimeFigureOut">
              <a:rPr lang="en-US" smtClean="0"/>
              <a:t>12/17/2024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5A6C69-6797-4E8A-BF37-F2C3751466E9}" type="datetimeFigureOut">
              <a:rPr lang="en-US" smtClean="0"/>
              <a:t>12/17/2024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902207" y="2679192"/>
            <a:ext cx="5096256" cy="34472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6193536" y="2679192"/>
            <a:ext cx="5096256" cy="34472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02208" y="2678114"/>
            <a:ext cx="5096256" cy="639762"/>
          </a:xfrm>
        </p:spPr>
        <p:txBody>
          <a:bodyPr anchor="ctr"/>
          <a:lstStyle>
            <a:lvl1pPr marL="0" indent="0" algn="ctr">
              <a:buNone/>
              <a:defRPr sz="2400" b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903110" y="3429001"/>
            <a:ext cx="5093407" cy="2697163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97600" y="2678113"/>
            <a:ext cx="5096256" cy="639762"/>
          </a:xfrm>
        </p:spPr>
        <p:txBody>
          <a:bodyPr anchor="ctr"/>
          <a:lstStyle>
            <a:lvl1pPr marL="0" indent="0" algn="ctr">
              <a:buNone/>
              <a:defRPr sz="2400" b="0" i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93367" y="3429001"/>
            <a:ext cx="5096256" cy="2697163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2014A1-A632-4878-A0D3-F52BA7563730}" type="datetimeFigureOut">
              <a:rPr lang="en-US" smtClean="0"/>
              <a:t>12/17/2024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99F462-093F-4566-844B-4C71F2739DA5}" type="datetimeFigureOut">
              <a:rPr lang="en-US" smtClean="0"/>
              <a:t>12/17/2024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ounded Rectangle 11"/>
          <p:cNvSpPr/>
          <p:nvPr/>
        </p:nvSpPr>
        <p:spPr>
          <a:xfrm>
            <a:off x="304800" y="228600"/>
            <a:ext cx="11594592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6" name="Group 5"/>
          <p:cNvGrpSpPr>
            <a:grpSpLocks noChangeAspect="1"/>
          </p:cNvGrpSpPr>
          <p:nvPr/>
        </p:nvGrpSpPr>
        <p:grpSpPr bwMode="hidden">
          <a:xfrm>
            <a:off x="282220" y="714191"/>
            <a:ext cx="11631168" cy="1329874"/>
            <a:chOff x="-3905251" y="4294188"/>
            <a:chExt cx="13027839" cy="1892300"/>
          </a:xfrm>
        </p:grpSpPr>
        <p:sp>
          <p:nvSpPr>
            <p:cNvPr id="7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8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9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1" name="Freeform 10"/>
            <p:cNvSpPr>
              <a:spLocks/>
            </p:cNvSpPr>
            <p:nvPr/>
          </p:nvSpPr>
          <p:spPr bwMode="hidden">
            <a:xfrm>
              <a:off x="-3905251" y="429418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24A7AC-904D-4781-85BA-7D10C17ED021}" type="datetimeFigureOut">
              <a:rPr lang="en-US" smtClean="0"/>
              <a:t>12/17/2024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ounded Rectangle 14"/>
          <p:cNvSpPr/>
          <p:nvPr/>
        </p:nvSpPr>
        <p:spPr>
          <a:xfrm>
            <a:off x="304800" y="228600"/>
            <a:ext cx="11594592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31444B-B92B-4E27-8C94-BB93EAF5CB18}" type="datetimeFigureOut">
              <a:rPr lang="en-US" smtClean="0"/>
              <a:t>12/17/2024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19200" y="3581401"/>
            <a:ext cx="4470400" cy="1905001"/>
          </a:xfrm>
        </p:spPr>
        <p:txBody>
          <a:bodyPr anchor="t">
            <a:normAutofit/>
          </a:bodyPr>
          <a:lstStyle>
            <a:lvl1pPr marL="0" indent="0">
              <a:spcBef>
                <a:spcPts val="0"/>
              </a:spcBef>
              <a:spcAft>
                <a:spcPts val="600"/>
              </a:spcAft>
              <a:buNone/>
              <a:defRPr sz="1800">
                <a:solidFill>
                  <a:schemeClr val="tx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grpSp>
        <p:nvGrpSpPr>
          <p:cNvPr id="2" name="Group 23"/>
          <p:cNvGrpSpPr>
            <a:grpSpLocks noChangeAspect="1"/>
          </p:cNvGrpSpPr>
          <p:nvPr/>
        </p:nvGrpSpPr>
        <p:grpSpPr bwMode="hidden">
          <a:xfrm>
            <a:off x="282220" y="714191"/>
            <a:ext cx="11631168" cy="1331580"/>
            <a:chOff x="-3905250" y="4294188"/>
            <a:chExt cx="13011150" cy="1892300"/>
          </a:xfrm>
        </p:grpSpPr>
        <p:sp>
          <p:nvSpPr>
            <p:cNvPr id="25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6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7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8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9" name="Freeform 28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2" name="Title 21"/>
          <p:cNvSpPr>
            <a:spLocks noGrp="1"/>
          </p:cNvSpPr>
          <p:nvPr>
            <p:ph type="title"/>
          </p:nvPr>
        </p:nvSpPr>
        <p:spPr>
          <a:xfrm>
            <a:off x="1219200" y="2286000"/>
            <a:ext cx="4470400" cy="1252728"/>
          </a:xfrm>
        </p:spPr>
        <p:txBody>
          <a:bodyPr anchor="b">
            <a:noAutofit/>
          </a:bodyPr>
          <a:lstStyle>
            <a:lvl1pPr algn="l">
              <a:defRPr sz="3200">
                <a:solidFill>
                  <a:schemeClr val="tx2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202616" y="1828800"/>
            <a:ext cx="5205435" cy="3810000"/>
          </a:xfrm>
        </p:spPr>
        <p:txBody>
          <a:bodyPr anchor="ctr"/>
          <a:lstStyle>
            <a:lvl1pPr>
              <a:buClr>
                <a:schemeClr val="bg1"/>
              </a:buClr>
              <a:defRPr sz="2200">
                <a:solidFill>
                  <a:schemeClr val="tx2"/>
                </a:solidFill>
              </a:defRPr>
            </a:lvl1pPr>
            <a:lvl2pPr>
              <a:buClr>
                <a:schemeClr val="bg1"/>
              </a:buClr>
              <a:defRPr sz="2000">
                <a:solidFill>
                  <a:schemeClr val="tx2"/>
                </a:solidFill>
              </a:defRPr>
            </a:lvl2pPr>
            <a:lvl3pPr>
              <a:buClr>
                <a:schemeClr val="bg1"/>
              </a:buClr>
              <a:defRPr sz="1800">
                <a:solidFill>
                  <a:schemeClr val="tx2"/>
                </a:solidFill>
              </a:defRPr>
            </a:lvl3pPr>
            <a:lvl4pPr>
              <a:buClr>
                <a:schemeClr val="bg1"/>
              </a:buClr>
              <a:defRPr sz="1600">
                <a:solidFill>
                  <a:schemeClr val="tx2"/>
                </a:solidFill>
              </a:defRPr>
            </a:lvl4pPr>
            <a:lvl5pPr>
              <a:buClr>
                <a:schemeClr val="bg1"/>
              </a:buClr>
              <a:defRPr sz="1600">
                <a:solidFill>
                  <a:schemeClr val="tx2"/>
                </a:solidFill>
              </a:defRPr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ounded Rectangle 14"/>
          <p:cNvSpPr/>
          <p:nvPr/>
        </p:nvSpPr>
        <p:spPr>
          <a:xfrm>
            <a:off x="304800" y="228600"/>
            <a:ext cx="11594592" cy="6035040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9" name="Group 8"/>
          <p:cNvGrpSpPr>
            <a:grpSpLocks noChangeAspect="1"/>
          </p:cNvGrpSpPr>
          <p:nvPr/>
        </p:nvGrpSpPr>
        <p:grpSpPr bwMode="hidden">
          <a:xfrm>
            <a:off x="282220" y="5353963"/>
            <a:ext cx="11631168" cy="1331580"/>
            <a:chOff x="-3905250" y="4294188"/>
            <a:chExt cx="13011150" cy="1892300"/>
          </a:xfrm>
        </p:grpSpPr>
        <p:sp>
          <p:nvSpPr>
            <p:cNvPr id="10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1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4" name="Freeform 10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498874" y="338667"/>
            <a:ext cx="5083527" cy="2429934"/>
          </a:xfrm>
        </p:spPr>
        <p:txBody>
          <a:bodyPr anchor="b">
            <a:normAutofit/>
          </a:bodyPr>
          <a:lstStyle>
            <a:lvl1pPr algn="l">
              <a:defRPr sz="2800" b="0">
                <a:solidFill>
                  <a:srgbClr val="FFFFFF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491112" y="2785533"/>
            <a:ext cx="5091289" cy="2421467"/>
          </a:xfrm>
        </p:spPr>
        <p:txBody>
          <a:bodyPr>
            <a:normAutofit/>
          </a:bodyPr>
          <a:lstStyle>
            <a:lvl1pPr marL="0" indent="0">
              <a:buNone/>
              <a:defRPr sz="18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3EFA5E-FA76-400D-B3DC-F0BA90E6D107}" type="datetimeFigureOut">
              <a:rPr lang="en-US" smtClean="0"/>
              <a:t>12/17/2024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117600" y="1371600"/>
            <a:ext cx="4754880" cy="2926080"/>
          </a:xfrm>
          <a:prstGeom prst="roundRect">
            <a:avLst>
              <a:gd name="adj" fmla="val 3924"/>
            </a:avLst>
          </a:prstGeom>
          <a:solidFill>
            <a:schemeClr val="accent1"/>
          </a:solidFill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 fov="600000">
              <a:rot lat="240000" lon="19799999" rev="0"/>
            </a:camera>
            <a:lightRig rig="threePt" dir="t">
              <a:rot lat="0" lon="0" rev="2700000"/>
            </a:lightRig>
          </a:scene3d>
          <a:sp3d>
            <a:bevelT w="44450" h="31750"/>
          </a:sp3d>
        </p:spPr>
        <p:txBody>
          <a:bodyPr/>
          <a:lstStyle>
            <a:lvl1pPr marL="0" indent="0" algn="ctr">
              <a:buNone/>
              <a:defRPr sz="3200">
                <a:solidFill>
                  <a:schemeClr val="bg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ctr"/>
          <a:lstStyle>
            <a:lvl1pPr algn="l">
              <a:defRPr/>
            </a:lvl1pPr>
            <a:lvl2pPr algn="l">
              <a:defRPr/>
            </a:lvl2pPr>
            <a:lvl3pPr algn="l">
              <a:defRPr/>
            </a:lvl3pPr>
            <a:lvl4pPr algn="l">
              <a:defRPr/>
            </a:lvl4pPr>
            <a:lvl5pPr algn="l">
              <a:defRPr/>
            </a:lvl5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A3F48C-C7C6-4055-9F49-3777875E72AE}" type="datetimeFigureOut">
              <a:rPr lang="en-US" smtClean="0"/>
              <a:t>12/17/2024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Rounded Rectangle 20"/>
          <p:cNvSpPr/>
          <p:nvPr/>
        </p:nvSpPr>
        <p:spPr bwMode="hidden">
          <a:xfrm>
            <a:off x="304800" y="228600"/>
            <a:ext cx="11594592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78E61D-D431-422C-9764-11DAFE33AB63}" type="datetimeFigureOut">
              <a:rPr lang="en-US" smtClean="0"/>
              <a:t>12/17/2024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pPr/>
              <a:t>‹#›</a:t>
            </a:fld>
            <a:endParaRPr lang="en-US" dirty="0"/>
          </a:p>
        </p:txBody>
      </p:sp>
      <p:grpSp>
        <p:nvGrpSpPr>
          <p:cNvPr id="15" name="Group 14"/>
          <p:cNvGrpSpPr>
            <a:grpSpLocks noChangeAspect="1"/>
          </p:cNvGrpSpPr>
          <p:nvPr/>
        </p:nvGrpSpPr>
        <p:grpSpPr bwMode="hidden">
          <a:xfrm>
            <a:off x="282220" y="714191"/>
            <a:ext cx="11631168" cy="1331580"/>
            <a:chOff x="-3905250" y="4294188"/>
            <a:chExt cx="13011150" cy="1892300"/>
          </a:xfrm>
        </p:grpSpPr>
        <p:sp>
          <p:nvSpPr>
            <p:cNvPr id="16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7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8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9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0" name="Freeform 19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839200" y="1447801"/>
            <a:ext cx="2743200" cy="4487333"/>
          </a:xfrm>
        </p:spPr>
        <p:txBody>
          <a:bodyPr vert="eaVert" anchor="ctr"/>
          <a:lstStyle>
            <a:lvl1pPr algn="l">
              <a:defRPr>
                <a:solidFill>
                  <a:schemeClr val="tx2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09600" y="1447800"/>
            <a:ext cx="8026400" cy="4487334"/>
          </a:xfrm>
        </p:spPr>
        <p:txBody>
          <a:bodyPr vert="eaVert"/>
          <a:lstStyle>
            <a:lvl1pPr>
              <a:buClr>
                <a:schemeClr val="accent1"/>
              </a:buClr>
              <a:defRPr/>
            </a:lvl1pPr>
            <a:lvl2pPr>
              <a:buClr>
                <a:schemeClr val="accent1"/>
              </a:buClr>
              <a:defRPr/>
            </a:lvl2pPr>
            <a:lvl3pPr>
              <a:buClr>
                <a:schemeClr val="accent1"/>
              </a:buClr>
              <a:defRPr/>
            </a:lvl3pPr>
            <a:lvl4pPr>
              <a:buClr>
                <a:schemeClr val="accent1"/>
              </a:buClr>
              <a:defRPr/>
            </a:lvl4pPr>
            <a:lvl5pPr>
              <a:buClr>
                <a:schemeClr val="accent1"/>
              </a:buClr>
              <a:defRPr/>
            </a:lvl5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ounded Rectangle 13"/>
          <p:cNvSpPr/>
          <p:nvPr/>
        </p:nvSpPr>
        <p:spPr>
          <a:xfrm>
            <a:off x="304800" y="228600"/>
            <a:ext cx="11594592" cy="2468880"/>
          </a:xfrm>
          <a:prstGeom prst="roundRect">
            <a:avLst>
              <a:gd name="adj" fmla="val 336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8" name="Group 15"/>
          <p:cNvGrpSpPr>
            <a:grpSpLocks noChangeAspect="1"/>
          </p:cNvGrpSpPr>
          <p:nvPr/>
        </p:nvGrpSpPr>
        <p:grpSpPr bwMode="hidden">
          <a:xfrm>
            <a:off x="282220" y="1679429"/>
            <a:ext cx="11631168" cy="1329874"/>
            <a:chOff x="-3905251" y="4294188"/>
            <a:chExt cx="13027839" cy="1892300"/>
          </a:xfrm>
        </p:grpSpPr>
        <p:sp>
          <p:nvSpPr>
            <p:cNvPr id="17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8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9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0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1" name="Freeform 10"/>
            <p:cNvSpPr>
              <a:spLocks/>
            </p:cNvSpPr>
            <p:nvPr/>
          </p:nvSpPr>
          <p:spPr bwMode="hidden">
            <a:xfrm>
              <a:off x="-3905251" y="429418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09600" y="338328"/>
            <a:ext cx="10972800" cy="125272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884896" y="6250165"/>
            <a:ext cx="504892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2"/>
                </a:solidFill>
              </a:defRPr>
            </a:lvl1pPr>
          </a:lstStyle>
          <a:p>
            <a:fld id="{9D6E9DEC-419B-4CC5-A080-3B06BD5A8291}" type="datetimeFigureOut">
              <a:rPr lang="en-US" smtClean="0"/>
              <a:t>12/17/2024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58185" y="6250165"/>
            <a:ext cx="504892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2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5321451" y="6250164"/>
            <a:ext cx="154910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000">
                <a:solidFill>
                  <a:schemeClr val="tx2"/>
                </a:solidFill>
              </a:defRPr>
            </a:lvl1pPr>
          </a:lstStyle>
          <a:p>
            <a:fld id="{6D22F896-40B5-4ADD-8801-0D06FADFA095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62757" y="2675467"/>
            <a:ext cx="9877777" cy="345069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0" r:id="rId1"/>
    <p:sldLayoutId id="2147483671" r:id="rId2"/>
    <p:sldLayoutId id="2147483672" r:id="rId3"/>
    <p:sldLayoutId id="2147483673" r:id="rId4"/>
    <p:sldLayoutId id="2147483674" r:id="rId5"/>
    <p:sldLayoutId id="2147483675" r:id="rId6"/>
    <p:sldLayoutId id="2147483676" r:id="rId7"/>
    <p:sldLayoutId id="2147483677" r:id="rId8"/>
    <p:sldLayoutId id="2147483678" r:id="rId9"/>
    <p:sldLayoutId id="2147483679" r:id="rId10"/>
    <p:sldLayoutId id="2147483680" r:id="rId11"/>
  </p:sldLayoutIdLst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rgbClr val="FFFFFF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74320" indent="-27432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400" kern="1200">
          <a:solidFill>
            <a:schemeClr val="tx2"/>
          </a:solidFill>
          <a:latin typeface="+mn-lt"/>
          <a:ea typeface="+mn-ea"/>
          <a:cs typeface="+mn-cs"/>
        </a:defRPr>
      </a:lvl1pPr>
      <a:lvl2pPr marL="576263" indent="-27432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855663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000" kern="1200">
          <a:solidFill>
            <a:schemeClr val="tx2"/>
          </a:solidFill>
          <a:latin typeface="+mn-lt"/>
          <a:ea typeface="+mn-ea"/>
          <a:cs typeface="+mn-cs"/>
        </a:defRPr>
      </a:lvl3pPr>
      <a:lvl4pPr marL="1143000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1800" kern="1200">
          <a:solidFill>
            <a:schemeClr val="tx2"/>
          </a:solidFill>
          <a:latin typeface="+mn-lt"/>
          <a:ea typeface="+mn-ea"/>
          <a:cs typeface="+mn-cs"/>
        </a:defRPr>
      </a:lvl4pPr>
      <a:lvl5pPr marL="1463040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1600" kern="1200">
          <a:solidFill>
            <a:schemeClr val="tx2"/>
          </a:solidFill>
          <a:latin typeface="+mn-lt"/>
          <a:ea typeface="+mn-ea"/>
          <a:cs typeface="+mn-cs"/>
        </a:defRPr>
      </a:lvl5pPr>
      <a:lvl6pPr marL="178308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6pPr>
      <a:lvl7pPr marL="210312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7pPr>
      <a:lvl8pPr marL="242316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8pPr>
      <a:lvl9pPr marL="274320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chart" Target="../charts/chart2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chart" Target="../charts/chart3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chart" Target="../charts/chart4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chart" Target="../charts/chart5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chart" Target="../charts/chart6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chart" Target="../charts/chart7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chart" Target="../charts/chart8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chart" Target="../charts/chart9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0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1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2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3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4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5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6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7.xm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8.xml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9.xml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chart" Target="../charts/chart20.xml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chart" Target="../charts/chart21.xml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chart" Target="../charts/chart22.xml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br>
              <a:rPr lang="ru-RU" sz="2400" dirty="0"/>
            </a:br>
            <a:br>
              <a:rPr lang="ru-RU" sz="2400" dirty="0"/>
            </a:br>
            <a:br>
              <a:rPr lang="ru-RU" sz="2400" dirty="0"/>
            </a:br>
            <a:r>
              <a:rPr lang="ru-RU" sz="7300" b="1" dirty="0">
                <a:solidFill>
                  <a:srgbClr val="7030A0"/>
                </a:solidFill>
              </a:rPr>
              <a:t>ПРОЕКТ БЮДЖЕТА</a:t>
            </a:r>
            <a:endParaRPr lang="ru-RU" sz="6700" b="1" dirty="0">
              <a:solidFill>
                <a:srgbClr val="7030A0"/>
              </a:solidFill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680322" y="4394039"/>
            <a:ext cx="9097662" cy="1117687"/>
          </a:xfrm>
        </p:spPr>
        <p:txBody>
          <a:bodyPr>
            <a:noAutofit/>
          </a:bodyPr>
          <a:lstStyle/>
          <a:p>
            <a:pPr algn="ctr"/>
            <a:r>
              <a:rPr lang="ru-RU" sz="3000" b="1" dirty="0">
                <a:solidFill>
                  <a:srgbClr val="7030A0"/>
                </a:solidFill>
              </a:rPr>
              <a:t>муниципального образования «Муринское городское поселение» Всеволожского муниципального района Ленинградской области</a:t>
            </a:r>
            <a:br>
              <a:rPr lang="ru-RU" sz="3000" b="1" dirty="0">
                <a:solidFill>
                  <a:srgbClr val="7030A0"/>
                </a:solidFill>
              </a:rPr>
            </a:br>
            <a:r>
              <a:rPr lang="ru-RU" sz="3000" b="1" dirty="0">
                <a:solidFill>
                  <a:srgbClr val="7030A0"/>
                </a:solidFill>
              </a:rPr>
              <a:t>на 202</a:t>
            </a:r>
            <a:r>
              <a:rPr lang="en-US" sz="3000" b="1" dirty="0">
                <a:solidFill>
                  <a:srgbClr val="7030A0"/>
                </a:solidFill>
              </a:rPr>
              <a:t>5</a:t>
            </a:r>
            <a:r>
              <a:rPr lang="ru-RU" sz="3000" b="1" dirty="0">
                <a:solidFill>
                  <a:srgbClr val="7030A0"/>
                </a:solidFill>
              </a:rPr>
              <a:t> год и плановый период 202</a:t>
            </a:r>
            <a:r>
              <a:rPr lang="en-US" sz="3000" b="1" dirty="0">
                <a:solidFill>
                  <a:srgbClr val="7030A0"/>
                </a:solidFill>
              </a:rPr>
              <a:t>6</a:t>
            </a:r>
            <a:r>
              <a:rPr lang="ru-RU" sz="3000" b="1" dirty="0">
                <a:solidFill>
                  <a:srgbClr val="7030A0"/>
                </a:solidFill>
              </a:rPr>
              <a:t>, 202</a:t>
            </a:r>
            <a:r>
              <a:rPr lang="en-US" sz="3000" b="1" dirty="0">
                <a:solidFill>
                  <a:srgbClr val="7030A0"/>
                </a:solidFill>
              </a:rPr>
              <a:t>7</a:t>
            </a:r>
            <a:r>
              <a:rPr lang="ru-RU" sz="3000" b="1" dirty="0">
                <a:solidFill>
                  <a:srgbClr val="7030A0"/>
                </a:solidFill>
              </a:rPr>
              <a:t> гг.</a:t>
            </a:r>
            <a:br>
              <a:rPr lang="ru-RU" sz="3000" b="1" dirty="0">
                <a:solidFill>
                  <a:srgbClr val="7030A0"/>
                </a:solidFill>
              </a:rPr>
            </a:br>
            <a:endParaRPr lang="ru-RU" sz="3000" b="1" dirty="0">
              <a:solidFill>
                <a:srgbClr val="7030A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3418802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" name="Объект 7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317403274"/>
              </p:ext>
            </p:extLst>
          </p:nvPr>
        </p:nvGraphicFramePr>
        <p:xfrm>
          <a:off x="195072" y="2036064"/>
          <a:ext cx="11826240" cy="466953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ru-RU" sz="4400" dirty="0"/>
              <a:t>ВСЕГО ДОХОДОВ</a:t>
            </a:r>
          </a:p>
        </p:txBody>
      </p:sp>
    </p:spTree>
    <p:extLst>
      <p:ext uri="{BB962C8B-B14F-4D97-AF65-F5344CB8AC3E}">
        <p14:creationId xmlns:p14="http://schemas.microsoft.com/office/powerpoint/2010/main" val="157731694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2" name="Объект 11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699566137"/>
              </p:ext>
            </p:extLst>
          </p:nvPr>
        </p:nvGraphicFramePr>
        <p:xfrm>
          <a:off x="329184" y="1950720"/>
          <a:ext cx="11558016" cy="470611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algn="ctr"/>
            <a:r>
              <a:rPr lang="ru-RU" sz="2000" b="1" dirty="0"/>
              <a:t>НАЛОГОВЫЕ ДОХОДЫ                                   </a:t>
            </a:r>
            <a:br>
              <a:rPr lang="ru-RU" sz="2000" b="1" dirty="0"/>
            </a:br>
            <a:r>
              <a:rPr lang="ru-RU" sz="2000" b="1" dirty="0"/>
              <a:t>бюджета МО «Муринское городское поселение» Всеволожского муниципального района Ленинградской области на 202</a:t>
            </a:r>
            <a:r>
              <a:rPr lang="en-US" sz="2000" b="1" dirty="0"/>
              <a:t>5</a:t>
            </a:r>
            <a:r>
              <a:rPr lang="ru-RU" sz="2000" b="1" dirty="0"/>
              <a:t> год и на плановый период 202</a:t>
            </a:r>
            <a:r>
              <a:rPr lang="en-US" sz="2000" b="1" dirty="0"/>
              <a:t>6</a:t>
            </a:r>
            <a:r>
              <a:rPr lang="ru-RU" sz="2000" b="1" dirty="0"/>
              <a:t> и 202</a:t>
            </a:r>
            <a:r>
              <a:rPr lang="en-US" sz="2000" b="1" dirty="0"/>
              <a:t>7</a:t>
            </a:r>
            <a:r>
              <a:rPr lang="ru-RU" sz="2000" b="1" dirty="0"/>
              <a:t> годов, тыс. руб.</a:t>
            </a:r>
          </a:p>
        </p:txBody>
      </p:sp>
    </p:spTree>
    <p:extLst>
      <p:ext uri="{BB962C8B-B14F-4D97-AF65-F5344CB8AC3E}">
        <p14:creationId xmlns:p14="http://schemas.microsoft.com/office/powerpoint/2010/main" val="225773138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" name="Объект 5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739722060"/>
              </p:ext>
            </p:extLst>
          </p:nvPr>
        </p:nvGraphicFramePr>
        <p:xfrm>
          <a:off x="243840" y="2084832"/>
          <a:ext cx="11631168" cy="464515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/>
              <a:t>ИТОГО НАЛОГОВЫЕ ДОХОДЫ</a:t>
            </a:r>
          </a:p>
        </p:txBody>
      </p:sp>
    </p:spTree>
    <p:extLst>
      <p:ext uri="{BB962C8B-B14F-4D97-AF65-F5344CB8AC3E}">
        <p14:creationId xmlns:p14="http://schemas.microsoft.com/office/powerpoint/2010/main" val="368745735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2" name="Объект 11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443132153"/>
              </p:ext>
            </p:extLst>
          </p:nvPr>
        </p:nvGraphicFramePr>
        <p:xfrm>
          <a:off x="329184" y="1950720"/>
          <a:ext cx="11558016" cy="470611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algn="ctr"/>
            <a:r>
              <a:rPr lang="ru-RU" sz="2000" b="1" dirty="0"/>
              <a:t>НЕНАЛОГОВЫЕ ДОХОДЫ                                   </a:t>
            </a:r>
            <a:br>
              <a:rPr lang="ru-RU" sz="2000" b="1" dirty="0"/>
            </a:br>
            <a:r>
              <a:rPr lang="ru-RU" sz="2000" b="1" dirty="0"/>
              <a:t>бюджета МО «Муринское городское поселение» Всеволожского муниципального района Ленинградской области на 202</a:t>
            </a:r>
            <a:r>
              <a:rPr lang="en-US" sz="2000" b="1" dirty="0"/>
              <a:t>5</a:t>
            </a:r>
            <a:r>
              <a:rPr lang="ru-RU" sz="2000" b="1" dirty="0"/>
              <a:t> год и на плановый период 202</a:t>
            </a:r>
            <a:r>
              <a:rPr lang="en-US" sz="2000" b="1" dirty="0"/>
              <a:t>6</a:t>
            </a:r>
            <a:r>
              <a:rPr lang="ru-RU" sz="2000" b="1" dirty="0"/>
              <a:t> и 202</a:t>
            </a:r>
            <a:r>
              <a:rPr lang="en-US" sz="2000" b="1" dirty="0"/>
              <a:t>7</a:t>
            </a:r>
            <a:r>
              <a:rPr lang="ru-RU" sz="2000" b="1" dirty="0"/>
              <a:t> годов, тыс. руб</a:t>
            </a:r>
            <a:r>
              <a:rPr lang="ru-RU" sz="2000" dirty="0"/>
              <a:t>.</a:t>
            </a:r>
            <a:endParaRPr lang="ru-RU" sz="2000" b="1" dirty="0"/>
          </a:p>
        </p:txBody>
      </p:sp>
    </p:spTree>
    <p:extLst>
      <p:ext uri="{BB962C8B-B14F-4D97-AF65-F5344CB8AC3E}">
        <p14:creationId xmlns:p14="http://schemas.microsoft.com/office/powerpoint/2010/main" val="319825781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" name="Объект 5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594448016"/>
              </p:ext>
            </p:extLst>
          </p:nvPr>
        </p:nvGraphicFramePr>
        <p:xfrm>
          <a:off x="243840" y="2084832"/>
          <a:ext cx="11631168" cy="464515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/>
              <a:t>ИТОГО НЕНАЛОГОВЫЕ ДОХОДЫ</a:t>
            </a:r>
          </a:p>
        </p:txBody>
      </p:sp>
    </p:spTree>
    <p:extLst>
      <p:ext uri="{BB962C8B-B14F-4D97-AF65-F5344CB8AC3E}">
        <p14:creationId xmlns:p14="http://schemas.microsoft.com/office/powerpoint/2010/main" val="358966482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6" name="Объект 15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605662783"/>
              </p:ext>
            </p:extLst>
          </p:nvPr>
        </p:nvGraphicFramePr>
        <p:xfrm>
          <a:off x="304800" y="2066544"/>
          <a:ext cx="11460480" cy="479145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/>
              <a:t>БЕЗВОЗМЕЗДНЫЕ ПОСТУПЛЕНИЯ, тыс. руб.</a:t>
            </a:r>
          </a:p>
        </p:txBody>
      </p:sp>
    </p:spTree>
    <p:extLst>
      <p:ext uri="{BB962C8B-B14F-4D97-AF65-F5344CB8AC3E}">
        <p14:creationId xmlns:p14="http://schemas.microsoft.com/office/powerpoint/2010/main" val="300429324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" name="Объект 5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4266592697"/>
              </p:ext>
            </p:extLst>
          </p:nvPr>
        </p:nvGraphicFramePr>
        <p:xfrm>
          <a:off x="182880" y="2048256"/>
          <a:ext cx="11692128" cy="470611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/>
              <a:t>ИТОГО БЕЗВОЗМЕЗДНЫЕ ПОСТУПЛЕНИЯ</a:t>
            </a:r>
          </a:p>
        </p:txBody>
      </p:sp>
    </p:spTree>
    <p:extLst>
      <p:ext uri="{BB962C8B-B14F-4D97-AF65-F5344CB8AC3E}">
        <p14:creationId xmlns:p14="http://schemas.microsoft.com/office/powerpoint/2010/main" val="323436390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" name="Объект 7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507363566"/>
              </p:ext>
            </p:extLst>
          </p:nvPr>
        </p:nvGraphicFramePr>
        <p:xfrm>
          <a:off x="195072" y="2036064"/>
          <a:ext cx="11826240" cy="466953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ru-RU" sz="4400" dirty="0"/>
              <a:t>ВСЕГО РАСХОДОВ</a:t>
            </a:r>
          </a:p>
        </p:txBody>
      </p:sp>
    </p:spTree>
    <p:extLst>
      <p:ext uri="{BB962C8B-B14F-4D97-AF65-F5344CB8AC3E}">
        <p14:creationId xmlns:p14="http://schemas.microsoft.com/office/powerpoint/2010/main" val="1696593230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" name="Объект 7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813179477"/>
              </p:ext>
            </p:extLst>
          </p:nvPr>
        </p:nvGraphicFramePr>
        <p:xfrm>
          <a:off x="195072" y="2036064"/>
          <a:ext cx="11826240" cy="466953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ru-RU" dirty="0">
                <a:solidFill>
                  <a:srgbClr val="C00000"/>
                </a:solidFill>
              </a:rPr>
              <a:t>ИТОГО НЕПРОГРАММНЫЕ РАСХОДЫ</a:t>
            </a:r>
            <a:br>
              <a:rPr lang="ru-RU" dirty="0">
                <a:solidFill>
                  <a:srgbClr val="C00000"/>
                </a:solidFill>
              </a:rPr>
            </a:br>
            <a:endParaRPr lang="ru-RU" sz="4400" dirty="0"/>
          </a:p>
        </p:txBody>
      </p:sp>
    </p:spTree>
    <p:extLst>
      <p:ext uri="{BB962C8B-B14F-4D97-AF65-F5344CB8AC3E}">
        <p14:creationId xmlns:p14="http://schemas.microsoft.com/office/powerpoint/2010/main" val="3365430652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692591" y="149651"/>
            <a:ext cx="10972800" cy="1226143"/>
          </a:xfrm>
        </p:spPr>
        <p:txBody>
          <a:bodyPr>
            <a:normAutofit/>
          </a:bodyPr>
          <a:lstStyle/>
          <a:p>
            <a:r>
              <a:rPr lang="ru-RU" sz="2400" dirty="0">
                <a:solidFill>
                  <a:srgbClr val="C00000"/>
                </a:solidFill>
              </a:rPr>
              <a:t>НЕПРОГРАММНЫЕ РАСХОДЫ на 2025г. в тыс. руб.</a:t>
            </a:r>
          </a:p>
        </p:txBody>
      </p:sp>
      <p:graphicFrame>
        <p:nvGraphicFramePr>
          <p:cNvPr id="5" name="Диаграмма 4"/>
          <p:cNvGraphicFramePr/>
          <p:nvPr>
            <p:extLst>
              <p:ext uri="{D42A27DB-BD31-4B8C-83A1-F6EECF244321}">
                <p14:modId xmlns:p14="http://schemas.microsoft.com/office/powerpoint/2010/main" val="2909314664"/>
              </p:ext>
            </p:extLst>
          </p:nvPr>
        </p:nvGraphicFramePr>
        <p:xfrm>
          <a:off x="333375" y="719666"/>
          <a:ext cx="11572875" cy="541866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216201870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642257" y="183207"/>
            <a:ext cx="10972800" cy="1792552"/>
          </a:xfrm>
        </p:spPr>
        <p:txBody>
          <a:bodyPr>
            <a:normAutofit/>
          </a:bodyPr>
          <a:lstStyle/>
          <a:p>
            <a:r>
              <a:rPr lang="ru-RU" sz="2400" b="1" dirty="0"/>
              <a:t>расходы представительного органа муниципального образования «Муринское городское поселение» Всеволожского муниципального района Ленинградской области (Главы МО и Совета депутатов) на 2025г.</a:t>
            </a:r>
            <a:endParaRPr lang="ru-RU" sz="2400" dirty="0">
              <a:solidFill>
                <a:srgbClr val="C00000"/>
              </a:solidFill>
            </a:endParaRPr>
          </a:p>
        </p:txBody>
      </p:sp>
      <p:graphicFrame>
        <p:nvGraphicFramePr>
          <p:cNvPr id="5" name="Диаграмма 4"/>
          <p:cNvGraphicFramePr/>
          <p:nvPr>
            <p:extLst>
              <p:ext uri="{D42A27DB-BD31-4B8C-83A1-F6EECF244321}">
                <p14:modId xmlns:p14="http://schemas.microsoft.com/office/powerpoint/2010/main" val="4066819879"/>
              </p:ext>
            </p:extLst>
          </p:nvPr>
        </p:nvGraphicFramePr>
        <p:xfrm>
          <a:off x="333375" y="719666"/>
          <a:ext cx="11572875" cy="541866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2168265912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642257" y="183207"/>
            <a:ext cx="10972800" cy="1792552"/>
          </a:xfrm>
        </p:spPr>
        <p:txBody>
          <a:bodyPr>
            <a:normAutofit/>
          </a:bodyPr>
          <a:lstStyle/>
          <a:p>
            <a:r>
              <a:rPr lang="ru-RU" sz="2400" b="1" dirty="0"/>
              <a:t>расходы Контрольно-счетной палаты муниципального образования «Муринское городское поселение» Всеволожского муниципального района Ленинградской области на 2025г.</a:t>
            </a:r>
            <a:endParaRPr lang="ru-RU" sz="2400" dirty="0">
              <a:solidFill>
                <a:srgbClr val="C00000"/>
              </a:solidFill>
            </a:endParaRPr>
          </a:p>
        </p:txBody>
      </p:sp>
      <p:graphicFrame>
        <p:nvGraphicFramePr>
          <p:cNvPr id="5" name="Диаграмма 4"/>
          <p:cNvGraphicFramePr/>
          <p:nvPr>
            <p:extLst>
              <p:ext uri="{D42A27DB-BD31-4B8C-83A1-F6EECF244321}">
                <p14:modId xmlns:p14="http://schemas.microsoft.com/office/powerpoint/2010/main" val="3508307583"/>
              </p:ext>
            </p:extLst>
          </p:nvPr>
        </p:nvGraphicFramePr>
        <p:xfrm>
          <a:off x="333375" y="719666"/>
          <a:ext cx="11572875" cy="541866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1864266629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7" name="Объект 6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4134521422"/>
              </p:ext>
            </p:extLst>
          </p:nvPr>
        </p:nvGraphicFramePr>
        <p:xfrm>
          <a:off x="219456" y="1812471"/>
          <a:ext cx="11814047" cy="485655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17765" y="323851"/>
            <a:ext cx="11012260" cy="1228724"/>
          </a:xfrm>
        </p:spPr>
        <p:txBody>
          <a:bodyPr>
            <a:noAutofit/>
          </a:bodyPr>
          <a:lstStyle/>
          <a:p>
            <a:pPr algn="ctr"/>
            <a:r>
              <a:rPr lang="ru-RU" sz="3200" b="1" dirty="0"/>
              <a:t>расходы администрации в 2025г.</a:t>
            </a:r>
            <a:br>
              <a:rPr lang="ru-RU" sz="3200" b="1" dirty="0"/>
            </a:br>
            <a:r>
              <a:rPr lang="ru-RU" sz="3200" b="1" dirty="0"/>
              <a:t>тыс. руб.</a:t>
            </a:r>
            <a:br>
              <a:rPr lang="ru-RU" sz="4000" b="1" dirty="0"/>
            </a:br>
            <a:endParaRPr lang="ru-RU" sz="4000" b="1" dirty="0"/>
          </a:p>
        </p:txBody>
      </p:sp>
    </p:spTree>
    <p:extLst>
      <p:ext uri="{BB962C8B-B14F-4D97-AF65-F5344CB8AC3E}">
        <p14:creationId xmlns:p14="http://schemas.microsoft.com/office/powerpoint/2010/main" val="713952929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642257" y="183207"/>
            <a:ext cx="10972800" cy="1792552"/>
          </a:xfrm>
        </p:spPr>
        <p:txBody>
          <a:bodyPr>
            <a:normAutofit/>
          </a:bodyPr>
          <a:lstStyle/>
          <a:p>
            <a:r>
              <a:rPr lang="ru-RU" sz="2400" b="1" dirty="0"/>
              <a:t>расходы на содержание МКУ «ЦМУ» на 2025г.</a:t>
            </a:r>
            <a:endParaRPr lang="ru-RU" sz="2400" dirty="0">
              <a:solidFill>
                <a:srgbClr val="C00000"/>
              </a:solidFill>
            </a:endParaRPr>
          </a:p>
        </p:txBody>
      </p:sp>
      <p:graphicFrame>
        <p:nvGraphicFramePr>
          <p:cNvPr id="5" name="Диаграмма 4"/>
          <p:cNvGraphicFramePr/>
          <p:nvPr>
            <p:extLst>
              <p:ext uri="{D42A27DB-BD31-4B8C-83A1-F6EECF244321}">
                <p14:modId xmlns:p14="http://schemas.microsoft.com/office/powerpoint/2010/main" val="4011967737"/>
              </p:ext>
            </p:extLst>
          </p:nvPr>
        </p:nvGraphicFramePr>
        <p:xfrm>
          <a:off x="619125" y="1535744"/>
          <a:ext cx="11572875" cy="541866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1470690112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642257" y="183207"/>
            <a:ext cx="10972800" cy="1792552"/>
          </a:xfrm>
        </p:spPr>
        <p:txBody>
          <a:bodyPr>
            <a:normAutofit/>
          </a:bodyPr>
          <a:lstStyle/>
          <a:p>
            <a:r>
              <a:rPr lang="ru-RU" sz="2400" b="1" dirty="0"/>
              <a:t>расходы на содержание МБУ «Муринская панорама» на 2025г.</a:t>
            </a:r>
            <a:endParaRPr lang="ru-RU" sz="2400" dirty="0">
              <a:solidFill>
                <a:srgbClr val="C00000"/>
              </a:solidFill>
            </a:endParaRPr>
          </a:p>
        </p:txBody>
      </p:sp>
      <p:graphicFrame>
        <p:nvGraphicFramePr>
          <p:cNvPr id="5" name="Диаграмма 4"/>
          <p:cNvGraphicFramePr/>
          <p:nvPr>
            <p:extLst>
              <p:ext uri="{D42A27DB-BD31-4B8C-83A1-F6EECF244321}">
                <p14:modId xmlns:p14="http://schemas.microsoft.com/office/powerpoint/2010/main" val="3014426827"/>
              </p:ext>
            </p:extLst>
          </p:nvPr>
        </p:nvGraphicFramePr>
        <p:xfrm>
          <a:off x="309562" y="1634066"/>
          <a:ext cx="11572875" cy="541866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3262355355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642257" y="183207"/>
            <a:ext cx="10972800" cy="1792552"/>
          </a:xfrm>
        </p:spPr>
        <p:txBody>
          <a:bodyPr>
            <a:normAutofit/>
          </a:bodyPr>
          <a:lstStyle/>
          <a:p>
            <a:r>
              <a:rPr lang="ru-RU" sz="2400" b="1" dirty="0"/>
              <a:t>расходы на содержание МБУ «Похоронная служба» на 2025г.</a:t>
            </a:r>
            <a:endParaRPr lang="ru-RU" sz="2400" dirty="0">
              <a:solidFill>
                <a:srgbClr val="C00000"/>
              </a:solidFill>
            </a:endParaRPr>
          </a:p>
        </p:txBody>
      </p:sp>
      <p:graphicFrame>
        <p:nvGraphicFramePr>
          <p:cNvPr id="5" name="Диаграмма 4"/>
          <p:cNvGraphicFramePr/>
          <p:nvPr>
            <p:extLst>
              <p:ext uri="{D42A27DB-BD31-4B8C-83A1-F6EECF244321}">
                <p14:modId xmlns:p14="http://schemas.microsoft.com/office/powerpoint/2010/main" val="1806253169"/>
              </p:ext>
            </p:extLst>
          </p:nvPr>
        </p:nvGraphicFramePr>
        <p:xfrm>
          <a:off x="619125" y="1535744"/>
          <a:ext cx="11572875" cy="541866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394420843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642257" y="183207"/>
            <a:ext cx="10972800" cy="1792552"/>
          </a:xfrm>
        </p:spPr>
        <p:txBody>
          <a:bodyPr>
            <a:normAutofit/>
          </a:bodyPr>
          <a:lstStyle/>
          <a:p>
            <a:r>
              <a:rPr lang="ru-RU" sz="2400" b="1" dirty="0"/>
              <a:t>расходы на содержание МБУ «ЦБС» на 2025г.</a:t>
            </a:r>
            <a:endParaRPr lang="ru-RU" sz="2400" dirty="0">
              <a:solidFill>
                <a:srgbClr val="C00000"/>
              </a:solidFill>
            </a:endParaRPr>
          </a:p>
        </p:txBody>
      </p:sp>
      <p:graphicFrame>
        <p:nvGraphicFramePr>
          <p:cNvPr id="5" name="Диаграмма 4"/>
          <p:cNvGraphicFramePr/>
          <p:nvPr>
            <p:extLst>
              <p:ext uri="{D42A27DB-BD31-4B8C-83A1-F6EECF244321}">
                <p14:modId xmlns:p14="http://schemas.microsoft.com/office/powerpoint/2010/main" val="4086766968"/>
              </p:ext>
            </p:extLst>
          </p:nvPr>
        </p:nvGraphicFramePr>
        <p:xfrm>
          <a:off x="117446" y="1342240"/>
          <a:ext cx="11853645" cy="539412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2856097431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642257" y="183207"/>
            <a:ext cx="10972800" cy="1792552"/>
          </a:xfrm>
        </p:spPr>
        <p:txBody>
          <a:bodyPr>
            <a:normAutofit/>
          </a:bodyPr>
          <a:lstStyle/>
          <a:p>
            <a:r>
              <a:rPr lang="ru-RU" sz="2400" b="1" dirty="0"/>
              <a:t>расходы на содержание МБУ «СРТ» на 2024г.</a:t>
            </a:r>
            <a:endParaRPr lang="ru-RU" sz="2400" dirty="0">
              <a:solidFill>
                <a:srgbClr val="C00000"/>
              </a:solidFill>
            </a:endParaRPr>
          </a:p>
        </p:txBody>
      </p:sp>
      <p:graphicFrame>
        <p:nvGraphicFramePr>
          <p:cNvPr id="5" name="Диаграмма 4"/>
          <p:cNvGraphicFramePr/>
          <p:nvPr>
            <p:extLst>
              <p:ext uri="{D42A27DB-BD31-4B8C-83A1-F6EECF244321}">
                <p14:modId xmlns:p14="http://schemas.microsoft.com/office/powerpoint/2010/main" val="2991612440"/>
              </p:ext>
            </p:extLst>
          </p:nvPr>
        </p:nvGraphicFramePr>
        <p:xfrm>
          <a:off x="117446" y="1342240"/>
          <a:ext cx="11853645" cy="539412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2283808370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8435404"/>
              </p:ext>
            </p:extLst>
          </p:nvPr>
        </p:nvGraphicFramePr>
        <p:xfrm>
          <a:off x="1162050" y="2674938"/>
          <a:ext cx="9879013" cy="345122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617764" y="354656"/>
            <a:ext cx="10972800" cy="1252728"/>
          </a:xfrm>
        </p:spPr>
        <p:txBody>
          <a:bodyPr>
            <a:noAutofit/>
          </a:bodyPr>
          <a:lstStyle/>
          <a:p>
            <a:r>
              <a:rPr lang="ru-RU" sz="2000" dirty="0">
                <a:solidFill>
                  <a:srgbClr val="C00000"/>
                </a:solidFill>
              </a:rPr>
              <a:t>ИТОГО ПРОГРАММНЫЕ РАСХОДЫ</a:t>
            </a:r>
            <a:endParaRPr lang="ru-RU" sz="2000" b="1" dirty="0"/>
          </a:p>
        </p:txBody>
      </p:sp>
    </p:spTree>
    <p:extLst>
      <p:ext uri="{BB962C8B-B14F-4D97-AF65-F5344CB8AC3E}">
        <p14:creationId xmlns:p14="http://schemas.microsoft.com/office/powerpoint/2010/main" val="3927219947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7" name="Объект 6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771737865"/>
              </p:ext>
            </p:extLst>
          </p:nvPr>
        </p:nvGraphicFramePr>
        <p:xfrm>
          <a:off x="170688" y="2060448"/>
          <a:ext cx="11728704" cy="458419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algn="ctr"/>
            <a:r>
              <a:rPr lang="ru-RU" sz="3200" b="1" dirty="0"/>
              <a:t>ПРОГРАММНЫЕ РАСХОДЫ</a:t>
            </a:r>
            <a:br>
              <a:rPr lang="ru-RU" sz="3200" b="1" dirty="0"/>
            </a:br>
            <a:r>
              <a:rPr lang="ru-RU" sz="3200" b="1" dirty="0"/>
              <a:t>(По Муниципальным программам)</a:t>
            </a:r>
            <a:br>
              <a:rPr lang="ru-RU" sz="3200" b="1" dirty="0"/>
            </a:br>
            <a:r>
              <a:rPr lang="ru-RU" sz="3200" b="1" dirty="0"/>
              <a:t>тыс. руб.</a:t>
            </a:r>
          </a:p>
        </p:txBody>
      </p:sp>
    </p:spTree>
    <p:extLst>
      <p:ext uri="{BB962C8B-B14F-4D97-AF65-F5344CB8AC3E}">
        <p14:creationId xmlns:p14="http://schemas.microsoft.com/office/powerpoint/2010/main" val="1015858385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7" name="Объект 6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443777270"/>
              </p:ext>
            </p:extLst>
          </p:nvPr>
        </p:nvGraphicFramePr>
        <p:xfrm>
          <a:off x="182880" y="800100"/>
          <a:ext cx="12009120" cy="5674179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2838066298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937864146"/>
              </p:ext>
            </p:extLst>
          </p:nvPr>
        </p:nvGraphicFramePr>
        <p:xfrm>
          <a:off x="1162050" y="2674938"/>
          <a:ext cx="9879013" cy="345122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617764" y="354656"/>
            <a:ext cx="10972800" cy="1252728"/>
          </a:xfrm>
        </p:spPr>
        <p:txBody>
          <a:bodyPr>
            <a:noAutofit/>
          </a:bodyPr>
          <a:lstStyle/>
          <a:p>
            <a:r>
              <a:rPr lang="ru-RU" sz="2000" b="1" dirty="0">
                <a:solidFill>
                  <a:srgbClr val="7030A0"/>
                </a:solidFill>
              </a:rPr>
              <a:t>ДЕФИЦИТ</a:t>
            </a:r>
            <a:endParaRPr lang="ru-RU" sz="2000" b="1" dirty="0"/>
          </a:p>
        </p:txBody>
      </p:sp>
    </p:spTree>
    <p:extLst>
      <p:ext uri="{BB962C8B-B14F-4D97-AF65-F5344CB8AC3E}">
        <p14:creationId xmlns:p14="http://schemas.microsoft.com/office/powerpoint/2010/main" val="2254038213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ru-RU" sz="6600" b="1" dirty="0"/>
              <a:t>СПАСИБО ЗА ВНИМАНИЕ!</a:t>
            </a:r>
          </a:p>
        </p:txBody>
      </p:sp>
    </p:spTree>
    <p:extLst>
      <p:ext uri="{BB962C8B-B14F-4D97-AF65-F5344CB8AC3E}">
        <p14:creationId xmlns:p14="http://schemas.microsoft.com/office/powerpoint/2010/main" val="3781981274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Волна">
  <a:themeElements>
    <a:clrScheme name="Волна">
      <a:dk1>
        <a:sysClr val="windowText" lastClr="000000"/>
      </a:dk1>
      <a:lt1>
        <a:sysClr val="window" lastClr="FFFFFF"/>
      </a:lt1>
      <a:dk2>
        <a:srgbClr val="073E87"/>
      </a:dk2>
      <a:lt2>
        <a:srgbClr val="C6E7FC"/>
      </a:lt2>
      <a:accent1>
        <a:srgbClr val="31B6FD"/>
      </a:accent1>
      <a:accent2>
        <a:srgbClr val="4584D3"/>
      </a:accent2>
      <a:accent3>
        <a:srgbClr val="5BD078"/>
      </a:accent3>
      <a:accent4>
        <a:srgbClr val="A5D028"/>
      </a:accent4>
      <a:accent5>
        <a:srgbClr val="F5C040"/>
      </a:accent5>
      <a:accent6>
        <a:srgbClr val="05E0DB"/>
      </a:accent6>
      <a:hlink>
        <a:srgbClr val="0080FF"/>
      </a:hlink>
      <a:folHlink>
        <a:srgbClr val="5EAEFF"/>
      </a:folHlink>
    </a:clrScheme>
    <a:fontScheme name="Волна">
      <a:majorFont>
        <a:latin typeface="Candara"/>
        <a:ea typeface=""/>
        <a:cs typeface=""/>
        <a:font script="Jpan" typeface="HGP明朝E"/>
        <a:font script="Hang" typeface="HY그래픽M"/>
        <a:font script="Hans" typeface="华文新魏"/>
        <a:font script="Hant" typeface="標楷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andara"/>
        <a:ea typeface=""/>
        <a:cs typeface=""/>
        <a:font script="Jpan" typeface="HGP明朝E"/>
        <a:font script="Hang" typeface="HY그래픽M"/>
        <a:font script="Hans" typeface="华文楷体"/>
        <a:font script="Hant" typeface="標楷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Волна">
      <a:fillStyleLst>
        <a:solidFill>
          <a:schemeClr val="phClr"/>
        </a:solidFill>
        <a:gradFill rotWithShape="1">
          <a:gsLst>
            <a:gs pos="0">
              <a:schemeClr val="phClr">
                <a:tint val="0"/>
              </a:schemeClr>
            </a:gs>
            <a:gs pos="44000">
              <a:schemeClr val="phClr">
                <a:tint val="60000"/>
                <a:satMod val="120000"/>
              </a:schemeClr>
            </a:gs>
            <a:gs pos="100000">
              <a:schemeClr val="phClr">
                <a:tint val="90000"/>
                <a:alpha val="100000"/>
                <a:lumMod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satMod val="120000"/>
                <a:lumMod val="120000"/>
              </a:schemeClr>
            </a:gs>
            <a:gs pos="100000">
              <a:schemeClr val="phClr">
                <a:shade val="89000"/>
                <a:lumMod val="9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lumMod val="8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dir="5400000" rotWithShape="0">
              <a:srgbClr val="000000">
                <a:alpha val="38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6360000"/>
            </a:lightRig>
          </a:scene3d>
          <a:sp3d prstMaterial="flat">
            <a:bevelT w="12700" h="12700"/>
          </a:sp3d>
        </a:effectStyle>
        <a:effectStyle>
          <a:effectLst>
            <a:outerShdw blurRad="50800" dist="25400" dir="5400000" rotWithShape="0">
              <a:srgbClr val="000000">
                <a:alpha val="38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6360000"/>
            </a:lightRig>
          </a:scene3d>
          <a:sp3d contourW="19050" prstMaterial="flat">
            <a:bevelT w="63500" h="63500"/>
            <a:contourClr>
              <a:schemeClr val="phClr">
                <a:shade val="25000"/>
                <a:satMod val="18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40000">
              <a:schemeClr val="phClr">
                <a:tint val="94000"/>
                <a:shade val="94000"/>
                <a:alpha val="100000"/>
                <a:satMod val="114000"/>
                <a:lumMod val="114000"/>
              </a:schemeClr>
            </a:gs>
            <a:gs pos="74000">
              <a:schemeClr val="phClr">
                <a:tint val="94000"/>
                <a:shade val="94000"/>
                <a:satMod val="128000"/>
                <a:lumMod val="100000"/>
              </a:schemeClr>
            </a:gs>
            <a:gs pos="100000">
              <a:schemeClr val="phClr">
                <a:tint val="98000"/>
                <a:shade val="100000"/>
                <a:hueMod val="98000"/>
                <a:satMod val="100000"/>
                <a:lumMod val="74000"/>
              </a:schemeClr>
            </a:gs>
          </a:gsLst>
          <a:path path="circle">
            <a:fillToRect l="20000" t="-40000" r="20000" b="14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tint val="96000"/>
                <a:satMod val="130000"/>
                <a:lumMod val="50000"/>
              </a:schemeClr>
              <a:schemeClr val="phClr">
                <a:tint val="96000"/>
                <a:satMod val="114000"/>
                <a:lumMod val="114000"/>
              </a:schemeClr>
            </a:duotone>
          </a:blip>
          <a:stretch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Waveform</Template>
  <TotalTime>1366</TotalTime>
  <Words>279</Words>
  <Application>Microsoft Office PowerPoint</Application>
  <PresentationFormat>Широкоэкранный</PresentationFormat>
  <Paragraphs>32</Paragraphs>
  <Slides>24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2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24</vt:i4>
      </vt:variant>
    </vt:vector>
  </HeadingPairs>
  <TitlesOfParts>
    <vt:vector size="27" baseType="lpstr">
      <vt:lpstr>Candara</vt:lpstr>
      <vt:lpstr>Symbol</vt:lpstr>
      <vt:lpstr>Волна</vt:lpstr>
      <vt:lpstr>   ПРОЕКТ БЮДЖЕТА</vt:lpstr>
      <vt:lpstr>ВСЕГО ДОХОДОВ</vt:lpstr>
      <vt:lpstr>НАЛОГОВЫЕ ДОХОДЫ                                    бюджета МО «Муринское городское поселение» Всеволожского муниципального района Ленинградской области на 2025 год и на плановый период 2026 и 2027 годов, тыс. руб.</vt:lpstr>
      <vt:lpstr>ИТОГО НАЛОГОВЫЕ ДОХОДЫ</vt:lpstr>
      <vt:lpstr>НЕНАЛОГОВЫЕ ДОХОДЫ                                    бюджета МО «Муринское городское поселение» Всеволожского муниципального района Ленинградской области на 2025 год и на плановый период 2026 и 2027 годов, тыс. руб.</vt:lpstr>
      <vt:lpstr>ИТОГО НЕНАЛОГОВЫЕ ДОХОДЫ</vt:lpstr>
      <vt:lpstr>БЕЗВОЗМЕЗДНЫЕ ПОСТУПЛЕНИЯ, тыс. руб.</vt:lpstr>
      <vt:lpstr>ИТОГО БЕЗВОЗМЕЗДНЫЕ ПОСТУПЛЕНИЯ</vt:lpstr>
      <vt:lpstr>ВСЕГО РАСХОДОВ</vt:lpstr>
      <vt:lpstr>ИТОГО НЕПРОГРАММНЫЕ РАСХОДЫ </vt:lpstr>
      <vt:lpstr>НЕПРОГРАММНЫЕ РАСХОДЫ на 2025г. в тыс. руб.</vt:lpstr>
      <vt:lpstr>расходы представительного органа муниципального образования «Муринское городское поселение» Всеволожского муниципального района Ленинградской области (Главы МО и Совета депутатов) на 2025г.</vt:lpstr>
      <vt:lpstr>расходы Контрольно-счетной палаты муниципального образования «Муринское городское поселение» Всеволожского муниципального района Ленинградской области на 2025г.</vt:lpstr>
      <vt:lpstr>расходы администрации в 2025г. тыс. руб. </vt:lpstr>
      <vt:lpstr>расходы на содержание МКУ «ЦМУ» на 2025г.</vt:lpstr>
      <vt:lpstr>расходы на содержание МБУ «Муринская панорама» на 2025г.</vt:lpstr>
      <vt:lpstr>расходы на содержание МБУ «Похоронная служба» на 2025г.</vt:lpstr>
      <vt:lpstr>расходы на содержание МБУ «ЦБС» на 2025г.</vt:lpstr>
      <vt:lpstr>расходы на содержание МБУ «СРТ» на 2024г.</vt:lpstr>
      <vt:lpstr>ИТОГО ПРОГРАММНЫЕ РАСХОДЫ</vt:lpstr>
      <vt:lpstr>ПРОГРАММНЫЕ РАСХОДЫ (По Муниципальным программам) тыс. руб.</vt:lpstr>
      <vt:lpstr>Презентация PowerPoint</vt:lpstr>
      <vt:lpstr>ДЕФИЦИТ</vt:lpstr>
      <vt:lpstr>СПАСИБО ЗА ВНИМАНИЕ!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ПРОЕКТ БЮДЖЕТА</dc:title>
  <dc:creator>Маргарита Кожарская</dc:creator>
  <cp:lastModifiedBy>Olga Ast</cp:lastModifiedBy>
  <cp:revision>91</cp:revision>
  <dcterms:created xsi:type="dcterms:W3CDTF">2021-11-29T06:59:31Z</dcterms:created>
  <dcterms:modified xsi:type="dcterms:W3CDTF">2024-12-17T07:55:37Z</dcterms:modified>
</cp:coreProperties>
</file>