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1.xml" ContentType="application/vnd.openxmlformats-officedocument.drawingml.chartshapes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theme/themeOverride1.xml" ContentType="application/vnd.openxmlformats-officedocument.themeOverrid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50"/>
  </p:notesMasterIdLst>
  <p:sldIdLst>
    <p:sldId id="256" r:id="rId2"/>
    <p:sldId id="257" r:id="rId3"/>
    <p:sldId id="258" r:id="rId4"/>
    <p:sldId id="259" r:id="rId5"/>
    <p:sldId id="260" r:id="rId6"/>
    <p:sldId id="394" r:id="rId7"/>
    <p:sldId id="262" r:id="rId8"/>
    <p:sldId id="263" r:id="rId9"/>
    <p:sldId id="264" r:id="rId10"/>
    <p:sldId id="265" r:id="rId11"/>
    <p:sldId id="266" r:id="rId12"/>
    <p:sldId id="435" r:id="rId13"/>
    <p:sldId id="436" r:id="rId14"/>
    <p:sldId id="462" r:id="rId15"/>
    <p:sldId id="461" r:id="rId16"/>
    <p:sldId id="463" r:id="rId17"/>
    <p:sldId id="464" r:id="rId18"/>
    <p:sldId id="465" r:id="rId19"/>
    <p:sldId id="466" r:id="rId20"/>
    <p:sldId id="467" r:id="rId21"/>
    <p:sldId id="468" r:id="rId22"/>
    <p:sldId id="470" r:id="rId23"/>
    <p:sldId id="471" r:id="rId24"/>
    <p:sldId id="397" r:id="rId25"/>
    <p:sldId id="443" r:id="rId26"/>
    <p:sldId id="444" r:id="rId27"/>
    <p:sldId id="479" r:id="rId28"/>
    <p:sldId id="445" r:id="rId29"/>
    <p:sldId id="442" r:id="rId30"/>
    <p:sldId id="399" r:id="rId31"/>
    <p:sldId id="447" r:id="rId32"/>
    <p:sldId id="448" r:id="rId33"/>
    <p:sldId id="480" r:id="rId34"/>
    <p:sldId id="449" r:id="rId35"/>
    <p:sldId id="450" r:id="rId36"/>
    <p:sldId id="446" r:id="rId37"/>
    <p:sldId id="410" r:id="rId38"/>
    <p:sldId id="481" r:id="rId39"/>
    <p:sldId id="482" r:id="rId40"/>
    <p:sldId id="412" r:id="rId41"/>
    <p:sldId id="440" r:id="rId42"/>
    <p:sldId id="439" r:id="rId43"/>
    <p:sldId id="483" r:id="rId44"/>
    <p:sldId id="459" r:id="rId45"/>
    <p:sldId id="460" r:id="rId46"/>
    <p:sldId id="419" r:id="rId47"/>
    <p:sldId id="261" r:id="rId48"/>
    <p:sldId id="309" r:id="rId4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C45A5"/>
    <a:srgbClr val="D4351A"/>
    <a:srgbClr val="F17655"/>
    <a:srgbClr val="00FFFF"/>
    <a:srgbClr val="DCC30E"/>
    <a:srgbClr val="C13F9C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99" d="100"/>
          <a:sy n="99" d="100"/>
        </p:scale>
        <p:origin x="78" y="4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1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0.xml"/><Relationship Id="rId1" Type="http://schemas.microsoft.com/office/2011/relationships/chartStyle" Target="style10.xml"/><Relationship Id="rId4" Type="http://schemas.openxmlformats.org/officeDocument/2006/relationships/package" Target="../embeddings/Microsoft_Excel_Worksheet9.xlsx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11.xml"/><Relationship Id="rId1" Type="http://schemas.microsoft.com/office/2011/relationships/chartStyle" Target="style11.xml"/><Relationship Id="rId4" Type="http://schemas.openxmlformats.org/officeDocument/2006/relationships/package" Target="../embeddings/Microsoft_Excel_Worksheet10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вид</a:t>
            </a:r>
            <a:r>
              <a:rPr lang="ru-RU" sz="2400" b="1" baseline="0" dirty="0">
                <a:latin typeface="Arial" panose="020B0604020202020204" pitchFamily="34" charset="0"/>
                <a:cs typeface="Arial" panose="020B0604020202020204" pitchFamily="34" charset="0"/>
              </a:rPr>
              <a:t> налоговых доходов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c:rich>
      </c:tx>
      <c:layout>
        <c:manualLayout>
          <c:xMode val="edge"/>
          <c:yMode val="edge"/>
          <c:x val="0.30770017375639341"/>
          <c:y val="1.719824361244367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4.555228838582677E-2"/>
          <c:y val="0.17695071500057116"/>
          <c:w val="0.93726021161417328"/>
          <c:h val="0.76748672690165309"/>
        </c:manualLayout>
      </c:layout>
      <c:barChart>
        <c:barDir val="bar"/>
        <c:grouping val="clustered"/>
        <c:varyColors val="0"/>
        <c:ser>
          <c:idx val="2"/>
          <c:order val="0"/>
          <c:tx>
            <c:strRef>
              <c:f>Лист1!$D$1</c:f>
              <c:strCache>
                <c:ptCount val="1"/>
                <c:pt idx="0">
                  <c:v>тыс. рублей</c:v>
                </c:pt>
              </c:strCache>
            </c:strRef>
          </c:tx>
          <c:spPr>
            <a:solidFill>
              <a:srgbClr val="9C45A5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/>
                      <a:t>201853,1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43EE-45E8-8739-D3EA81BAA4C9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dirty="0"/>
                      <a:t>2821,3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43EE-45E8-8739-D3EA81BAA4C9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dirty="0"/>
                      <a:t>33276,5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43EE-45E8-8739-D3EA81BAA4C9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dirty="0"/>
                      <a:t>127090,4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43EE-45E8-8739-D3EA81BAA4C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Налог на доходы физических лиц</c:v>
                </c:pt>
                <c:pt idx="1">
                  <c:v>Налог на товары (работы, услуги)</c:v>
                </c:pt>
                <c:pt idx="2">
                  <c:v>Налог на имущество физических лиц</c:v>
                </c:pt>
                <c:pt idx="3">
                  <c:v>Земельный налог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 formatCode="#,##0.00">
                  <c:v>201853.1</c:v>
                </c:pt>
                <c:pt idx="1">
                  <c:v>2821.3</c:v>
                </c:pt>
                <c:pt idx="2" formatCode="#,##0.00">
                  <c:v>33276.5</c:v>
                </c:pt>
                <c:pt idx="3" formatCode="#,##0.00">
                  <c:v>127090.4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9E6-4CB4-A4CC-43B0486AB8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48592640"/>
        <c:axId val="448593032"/>
      </c:barChart>
      <c:valAx>
        <c:axId val="4485930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48592640"/>
        <c:crosses val="autoZero"/>
        <c:crossBetween val="between"/>
      </c:valAx>
      <c:catAx>
        <c:axId val="44859264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48593032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вид неналоговых</a:t>
            </a:r>
            <a:r>
              <a:rPr lang="ru-RU" sz="2400" b="1" baseline="0" dirty="0">
                <a:latin typeface="Arial" panose="020B0604020202020204" pitchFamily="34" charset="0"/>
                <a:cs typeface="Arial" panose="020B0604020202020204" pitchFamily="34" charset="0"/>
              </a:rPr>
              <a:t> поступлений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bar"/>
        <c:grouping val="stacked"/>
        <c:varyColors val="0"/>
        <c:ser>
          <c:idx val="2"/>
          <c:order val="0"/>
          <c:tx>
            <c:strRef>
              <c:f>Лист1!$B$1</c:f>
              <c:strCache>
                <c:ptCount val="1"/>
                <c:pt idx="0">
                  <c:v>тыс. рублей</c:v>
                </c:pt>
              </c:strCache>
            </c:strRef>
          </c:tx>
          <c:spPr>
            <a:solidFill>
              <a:srgbClr val="C13F9C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Лист1!$A$2:$A$9</c:f>
              <c:strCache>
                <c:ptCount val="5"/>
                <c:pt idx="0">
                  <c:v>ДОХОДЫ ОТ ИСПОЛЬЗОВАНИЯ ИМУЩЕСТВА, НАХОДЯЩЕГОСЯ В ГОСУДАРСТВЕННОЙ И МУНИЦИПАЛЬНОЙ СОБСТВЕННОСТИ</c:v>
                </c:pt>
                <c:pt idx="1">
                  <c:v>ДОХОДЫ ОТ ОКАЗАНИЯ ПЛАТНЫХ УСЛУГ И КОМПЕНСАЦИИ ЗАТРАТ ГОСУДАРСТВА</c:v>
                </c:pt>
                <c:pt idx="2">
                  <c:v>ДОХОДЫ ОТ ПРОДАЖИ МАТЕРИАЛЬНЫХ И НЕМАТЕРИАЛЬНЫХ АКТИВОВ</c:v>
                </c:pt>
                <c:pt idx="3">
                  <c:v>ШТРАФЫ, САНКЦИИ, ВОЗМЕЩЕНИЕ УЩЕРБА</c:v>
                </c:pt>
                <c:pt idx="4">
                  <c:v>ПРОЧИЕ НЕНАЛОГОВЫЕ ДОХОДЫ</c:v>
                </c:pt>
              </c:strCache>
            </c:strRef>
          </c:cat>
          <c:val>
            <c:numRef>
              <c:f>Лист1!$B$2:$B$9</c:f>
              <c:numCache>
                <c:formatCode>#,##0.00</c:formatCode>
                <c:ptCount val="8"/>
                <c:pt idx="0">
                  <c:v>7729.6</c:v>
                </c:pt>
                <c:pt idx="1">
                  <c:v>1332.5</c:v>
                </c:pt>
                <c:pt idx="2" formatCode="General">
                  <c:v>3670.8</c:v>
                </c:pt>
                <c:pt idx="3">
                  <c:v>391.1</c:v>
                </c:pt>
                <c:pt idx="4" formatCode="General">
                  <c:v>679.7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CFE-4A72-A49E-06659F7BFEA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overlap val="100"/>
        <c:axId val="448593816"/>
        <c:axId val="449304760"/>
      </c:barChart>
      <c:catAx>
        <c:axId val="44859381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49304760"/>
        <c:crosses val="autoZero"/>
        <c:auto val="1"/>
        <c:lblAlgn val="ctr"/>
        <c:lblOffset val="100"/>
        <c:noMultiLvlLbl val="0"/>
      </c:catAx>
      <c:valAx>
        <c:axId val="44930476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485938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3924712501075267"/>
          <c:y val="0.10150269230947186"/>
          <c:w val="0.50963882364152246"/>
          <c:h val="0.75754650311576455"/>
        </c:manualLayout>
      </c:layout>
      <c:barChart>
        <c:barDir val="bar"/>
        <c:grouping val="clustered"/>
        <c:varyColors val="0"/>
        <c:ser>
          <c:idx val="2"/>
          <c:order val="0"/>
          <c:tx>
            <c:strRef>
              <c:f>Лист1!$B$1</c:f>
              <c:strCache>
                <c:ptCount val="1"/>
                <c:pt idx="0">
                  <c:v>тыс. рублей</c:v>
                </c:pt>
              </c:strCache>
            </c:strRef>
          </c:tx>
          <c:spPr>
            <a:solidFill>
              <a:srgbClr val="C13F9C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Возврат прочих остатков субсидий</c:v>
                </c:pt>
                <c:pt idx="1">
                  <c:v>Дотации бюджетам бюджетной системы РФ</c:v>
                </c:pt>
                <c:pt idx="2">
                  <c:v>Субсидии бюджетам городских поселений на реализацию мероприятий по стимулированию программ жилищного строительства</c:v>
                </c:pt>
                <c:pt idx="3">
                  <c:v>Субсидии на реализацию программ формирования современной городской среды</c:v>
                </c:pt>
                <c:pt idx="4">
                  <c:v>Прочие субсидии бюджетам городских поселений</c:v>
                </c:pt>
                <c:pt idx="5">
                  <c:v>Субвенции бюджетам бюджетной системы РФ </c:v>
                </c:pt>
              </c:strCache>
            </c:strRef>
          </c:cat>
          <c:val>
            <c:numRef>
              <c:f>Лист1!$B$2:$B$7</c:f>
              <c:numCache>
                <c:formatCode>#,##0.00</c:formatCode>
                <c:ptCount val="6"/>
                <c:pt idx="0" formatCode="General">
                  <c:v>-4040</c:v>
                </c:pt>
                <c:pt idx="1">
                  <c:v>283820.09999999998</c:v>
                </c:pt>
                <c:pt idx="2">
                  <c:v>148681</c:v>
                </c:pt>
                <c:pt idx="3">
                  <c:v>23000</c:v>
                </c:pt>
                <c:pt idx="4">
                  <c:v>32560.9</c:v>
                </c:pt>
                <c:pt idx="5" formatCode="General">
                  <c:v>3176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ACC-45B6-A16F-7F5A9E2B3C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49305544"/>
        <c:axId val="449305936"/>
      </c:barChart>
      <c:catAx>
        <c:axId val="44930554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49305936"/>
        <c:crosses val="autoZero"/>
        <c:auto val="1"/>
        <c:lblAlgn val="ctr"/>
        <c:lblOffset val="100"/>
        <c:noMultiLvlLbl val="0"/>
      </c:catAx>
      <c:valAx>
        <c:axId val="44930593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493055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455708661417323E-3"/>
          <c:y val="0"/>
          <c:w val="0.4858230620854217"/>
          <c:h val="0.84215442947729435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 2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explosion val="12"/>
          <c:dPt>
            <c:idx val="0"/>
            <c:bubble3D val="0"/>
            <c:explosion val="0"/>
            <c:spPr>
              <a:solidFill>
                <a:srgbClr val="FFFF00"/>
              </a:solidFill>
              <a:ln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709C-4F8B-8F97-0AF63A17DC63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709C-4F8B-8F97-0AF63A17DC63}"/>
              </c:ext>
            </c:extLst>
          </c:dPt>
          <c:cat>
            <c:strRef>
              <c:f>Лист1!$A$2:$A$3</c:f>
              <c:strCache>
                <c:ptCount val="2"/>
                <c:pt idx="0">
                  <c:v>Программные расходы</c:v>
                </c:pt>
                <c:pt idx="1">
                  <c:v>Непрограммные расходы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294852.90000000002</c:v>
                </c:pt>
                <c:pt idx="1">
                  <c:v>531097.4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09C-4F8B-8F97-0AF63A17DC6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3.7843215722137627E-2"/>
          <c:y val="0.93239833574643294"/>
          <c:w val="0.57090812982775829"/>
          <c:h val="5.015118514075018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2400" b="1" dirty="0"/>
              <a:t>Общегосударственные вопросы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тыс. рублей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Функционирование высшего должностного лица субъекта Российской Федерации и муниципального образования</c:v>
                </c:pt>
                <c:pt idx="1">
                  <c:v>Функционирование законодательных (представительных) органов государственной власти и представительных органов муниципальных образований</c:v>
                </c:pt>
                <c:pt idx="2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 </c:v>
                </c:pt>
                <c:pt idx="3">
                  <c:v>Обеспечение проведения выборов</c:v>
                </c:pt>
                <c:pt idx="4">
                  <c:v>Другие общегосударственные вопросы</c:v>
                </c:pt>
                <c:pt idx="5">
                  <c:v>Обеспечение деятельности органов финансово-бюджетного надзора</c:v>
                </c:pt>
              </c:strCache>
            </c:strRef>
          </c:cat>
          <c:val>
            <c:numRef>
              <c:f>Лист1!$B$2:$B$7</c:f>
              <c:numCache>
                <c:formatCode>#,##0.00</c:formatCode>
                <c:ptCount val="6"/>
                <c:pt idx="0">
                  <c:v>2385.5</c:v>
                </c:pt>
                <c:pt idx="1">
                  <c:v>9191.1</c:v>
                </c:pt>
                <c:pt idx="2">
                  <c:v>83870.5</c:v>
                </c:pt>
                <c:pt idx="3">
                  <c:v>210.5</c:v>
                </c:pt>
                <c:pt idx="4">
                  <c:v>65124.4</c:v>
                </c:pt>
                <c:pt idx="5" formatCode="General">
                  <c:v>7215.1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250-4E78-A3BA-51F48DE3CA2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49492336"/>
        <c:axId val="449492728"/>
        <c:axId val="0"/>
      </c:bar3DChart>
      <c:catAx>
        <c:axId val="4494923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49492728"/>
        <c:crosses val="autoZero"/>
        <c:auto val="1"/>
        <c:lblAlgn val="ctr"/>
        <c:lblOffset val="100"/>
        <c:noMultiLvlLbl val="0"/>
      </c:catAx>
      <c:valAx>
        <c:axId val="4494927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494923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2400" b="1" i="0" dirty="0">
                <a:latin typeface="Arial" panose="020B0604020202020204" pitchFamily="34" charset="0"/>
                <a:cs typeface="Arial" panose="020B0604020202020204" pitchFamily="34" charset="0"/>
              </a:rPr>
              <a:t>Национальная оборона, </a:t>
            </a:r>
            <a:r>
              <a:rPr lang="ru-RU" sz="2400" b="1" i="0" u="none" strike="noStrike" baseline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национальная безопасность и правоохранительная деятельность</a:t>
            </a:r>
            <a:r>
              <a:rPr lang="ru-RU" sz="2400" b="1" i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тыс. рублей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Мобилизационная и вневойсковая подготовка</c:v>
                </c:pt>
                <c:pt idx="1">
                  <c:v>Гражданская оборона</c:v>
                </c:pt>
                <c:pt idx="2">
                  <c:v>Защита населения и территории от чрезвычайных ситуаций природного и техногенного характера, пожарная безопасность</c:v>
                </c:pt>
                <c:pt idx="3">
                  <c:v>Другие вопросы в области национальной безопасности и правоохранительной деятельности</c:v>
                </c:pt>
              </c:strCache>
            </c:strRef>
          </c:cat>
          <c:val>
            <c:numRef>
              <c:f>Лист1!$B$2:$B$5</c:f>
              <c:numCache>
                <c:formatCode>#,##0.00</c:formatCode>
                <c:ptCount val="4"/>
                <c:pt idx="0">
                  <c:v>3144.3</c:v>
                </c:pt>
                <c:pt idx="1">
                  <c:v>5800.9</c:v>
                </c:pt>
                <c:pt idx="2" formatCode="General">
                  <c:v>675</c:v>
                </c:pt>
                <c:pt idx="3" formatCode="General">
                  <c:v>31.7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196-4F22-9CDE-6CA3EDA3A7E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49493512"/>
        <c:axId val="449493904"/>
        <c:axId val="0"/>
      </c:bar3DChart>
      <c:catAx>
        <c:axId val="4494935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49493904"/>
        <c:crosses val="autoZero"/>
        <c:auto val="1"/>
        <c:lblAlgn val="ctr"/>
        <c:lblOffset val="100"/>
        <c:noMultiLvlLbl val="0"/>
      </c:catAx>
      <c:valAx>
        <c:axId val="4494939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494935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Национальная экономика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тыс. рублей</c:v>
                </c:pt>
              </c:strCache>
            </c:strRef>
          </c:tx>
          <c:spPr>
            <a:solidFill>
              <a:srgbClr val="D4351A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EE5-466E-AE25-94280B45881A}"/>
                </c:ext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BEE5-466E-AE25-94280B45881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Дорожное хозяйство (дорожные фонды)</c:v>
                </c:pt>
                <c:pt idx="1">
                  <c:v>Другие вопросы в области национальной экономики </c:v>
                </c:pt>
              </c:strCache>
            </c:strRef>
          </c:cat>
          <c:val>
            <c:numRef>
              <c:f>Лист1!$B$2:$B$3</c:f>
              <c:numCache>
                <c:formatCode>#,##0.00</c:formatCode>
                <c:ptCount val="2"/>
                <c:pt idx="0">
                  <c:v>171109.8</c:v>
                </c:pt>
                <c:pt idx="1">
                  <c:v>772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EE5-466E-AE25-94280B45881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49885760"/>
        <c:axId val="449886152"/>
        <c:axId val="0"/>
      </c:bar3DChart>
      <c:catAx>
        <c:axId val="4498857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49886152"/>
        <c:crosses val="autoZero"/>
        <c:auto val="1"/>
        <c:lblAlgn val="ctr"/>
        <c:lblOffset val="100"/>
        <c:noMultiLvlLbl val="0"/>
      </c:catAx>
      <c:valAx>
        <c:axId val="4498861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498857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Жилищно-коммунальное хозяйство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тыс. рублей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Жилищное хозяйство</c:v>
                </c:pt>
                <c:pt idx="1">
                  <c:v>Коммунальное хозяйство</c:v>
                </c:pt>
                <c:pt idx="2">
                  <c:v>Благоустройство</c:v>
                </c:pt>
                <c:pt idx="3">
                  <c:v>Другие вопросы в области жилищно-коммунального хозяйства</c:v>
                </c:pt>
              </c:strCache>
            </c:strRef>
          </c:cat>
          <c:val>
            <c:numRef>
              <c:f>Лист1!$B$2:$B$5</c:f>
              <c:numCache>
                <c:formatCode>#,##0.00</c:formatCode>
                <c:ptCount val="4"/>
                <c:pt idx="0">
                  <c:v>746.3</c:v>
                </c:pt>
                <c:pt idx="1">
                  <c:v>2522.4</c:v>
                </c:pt>
                <c:pt idx="2">
                  <c:v>127381.8</c:v>
                </c:pt>
                <c:pt idx="3">
                  <c:v>292584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495-490E-8A57-5885611E9C6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49886936"/>
        <c:axId val="450047720"/>
        <c:axId val="0"/>
      </c:bar3DChart>
      <c:catAx>
        <c:axId val="4498869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50047720"/>
        <c:crosses val="autoZero"/>
        <c:auto val="1"/>
        <c:lblAlgn val="ctr"/>
        <c:lblOffset val="100"/>
        <c:noMultiLvlLbl val="0"/>
      </c:catAx>
      <c:valAx>
        <c:axId val="4500477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498869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2400" b="1" dirty="0"/>
              <a:t>Охрана</a:t>
            </a:r>
            <a:r>
              <a:rPr lang="ru-RU" sz="2400" b="1" baseline="0" dirty="0"/>
              <a:t> окружающей среды, культура, молодежная политика, социальная политика, физическая культура и спорт, СМИ</a:t>
            </a:r>
            <a:endParaRPr lang="ru-RU" sz="2400" b="1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тыс. рублей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Вопросы в области охраны окружающей среды</c:v>
                </c:pt>
                <c:pt idx="1">
                  <c:v>Молодежная политика и оздоровление детей</c:v>
                </c:pt>
                <c:pt idx="2">
                  <c:v>Культура</c:v>
                </c:pt>
                <c:pt idx="3">
                  <c:v>СОЦИАЛЬНАЯ ПОЛИТИКА</c:v>
                </c:pt>
                <c:pt idx="4">
                  <c:v>Физическая культура и спорт</c:v>
                </c:pt>
                <c:pt idx="5">
                  <c:v>Средства массовой информации</c:v>
                </c:pt>
              </c:strCache>
            </c:strRef>
          </c:cat>
          <c:val>
            <c:numRef>
              <c:f>Лист1!$B$2:$B$7</c:f>
              <c:numCache>
                <c:formatCode>#,##0.00</c:formatCode>
                <c:ptCount val="6"/>
                <c:pt idx="0">
                  <c:v>28936.5</c:v>
                </c:pt>
                <c:pt idx="1">
                  <c:v>6305.6</c:v>
                </c:pt>
                <c:pt idx="2">
                  <c:v>7867</c:v>
                </c:pt>
                <c:pt idx="3" formatCode="General">
                  <c:v>3190.4</c:v>
                </c:pt>
                <c:pt idx="4" formatCode="General">
                  <c:v>1355.2</c:v>
                </c:pt>
                <c:pt idx="5">
                  <c:v>5530.3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BC5-4803-846E-E3D0A8001A6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50048504"/>
        <c:axId val="450048896"/>
        <c:axId val="0"/>
      </c:bar3DChart>
      <c:catAx>
        <c:axId val="45004850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50048896"/>
        <c:crosses val="autoZero"/>
        <c:auto val="1"/>
        <c:lblAlgn val="ctr"/>
        <c:lblOffset val="100"/>
        <c:noMultiLvlLbl val="0"/>
      </c:catAx>
      <c:valAx>
        <c:axId val="45004889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500485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/>
              <a:t>МБУ "РГ "Муринская панорама</a:t>
            </a:r>
          </a:p>
          <a:p>
            <a:pPr>
              <a:defRPr/>
            </a:pPr>
            <a:r>
              <a:rPr lang="ru-RU" dirty="0"/>
              <a:t>сравнительная статистика работы по газете 2021 - 2023 годы</a:t>
            </a:r>
          </a:p>
        </c:rich>
      </c:tx>
      <c:layout>
        <c:manualLayout>
          <c:xMode val="edge"/>
          <c:yMode val="edge"/>
          <c:x val="0.24899707855666195"/>
          <c:y val="3.955472290285001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22818099192209301"/>
          <c:y val="0.1933049523503331"/>
          <c:w val="0.73604665434188232"/>
          <c:h val="0.6683732532103335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2021 г.</c:v>
                </c:pt>
              </c:strCache>
            </c:strRef>
          </c:tx>
          <c:spPr>
            <a:solidFill>
              <a:schemeClr val="accent4"/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1">
                  <c:v>Редакционные статьи</c:v>
                </c:pt>
                <c:pt idx="2">
                  <c:v>Интервью</c:v>
                </c:pt>
                <c:pt idx="3">
                  <c:v>отработка писем</c:v>
                </c:pt>
                <c:pt idx="4">
                  <c:v>Ч/Б выпуски</c:v>
                </c:pt>
                <c:pt idx="5">
                  <c:v>Цветные выпуски газеты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1">
                  <c:v>151</c:v>
                </c:pt>
                <c:pt idx="2">
                  <c:v>15</c:v>
                </c:pt>
                <c:pt idx="3">
                  <c:v>94</c:v>
                </c:pt>
                <c:pt idx="4">
                  <c:v>12</c:v>
                </c:pt>
                <c:pt idx="5">
                  <c:v>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6E6-4AA9-9222-5F8C16137EC0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2022 г.</c:v>
                </c:pt>
              </c:strCache>
            </c:strRef>
          </c:tx>
          <c:spPr>
            <a:solidFill>
              <a:srgbClr val="FF0000"/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1">
                  <c:v>Редакционные статьи</c:v>
                </c:pt>
                <c:pt idx="2">
                  <c:v>Интервью</c:v>
                </c:pt>
                <c:pt idx="3">
                  <c:v>отработка писем</c:v>
                </c:pt>
                <c:pt idx="4">
                  <c:v>Ч/Б выпуски</c:v>
                </c:pt>
                <c:pt idx="5">
                  <c:v>Цветные выпуски газеты</c:v>
                </c:pt>
              </c:strCache>
            </c:strRef>
          </c:cat>
          <c:val>
            <c:numRef>
              <c:f>Лист1!$C$2:$C$7</c:f>
              <c:numCache>
                <c:formatCode>General</c:formatCode>
                <c:ptCount val="6"/>
                <c:pt idx="1">
                  <c:v>175</c:v>
                </c:pt>
                <c:pt idx="2">
                  <c:v>23</c:v>
                </c:pt>
                <c:pt idx="3">
                  <c:v>46</c:v>
                </c:pt>
                <c:pt idx="4">
                  <c:v>13</c:v>
                </c:pt>
                <c:pt idx="5">
                  <c:v>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6E6-4AA9-9222-5F8C16137EC0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2023 г.</c:v>
                </c:pt>
              </c:strCache>
            </c:strRef>
          </c:tx>
          <c:spPr>
            <a:solidFill>
              <a:srgbClr val="00B050"/>
            </a:solidFill>
            <a:ln w="9525" cap="flat" cmpd="sng" algn="ctr">
              <a:solidFill>
                <a:srgbClr val="4472C4">
                  <a:lumMod val="75000"/>
                </a:srgb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1">
                  <c:v>Редакционные статьи</c:v>
                </c:pt>
                <c:pt idx="2">
                  <c:v>Интервью</c:v>
                </c:pt>
                <c:pt idx="3">
                  <c:v>отработка писем</c:v>
                </c:pt>
                <c:pt idx="4">
                  <c:v>Ч/Б выпуски</c:v>
                </c:pt>
                <c:pt idx="5">
                  <c:v>Цветные выпуски газеты</c:v>
                </c:pt>
              </c:strCache>
            </c:strRef>
          </c:cat>
          <c:val>
            <c:numRef>
              <c:f>Лист1!$D$2:$D$7</c:f>
              <c:numCache>
                <c:formatCode>General</c:formatCode>
                <c:ptCount val="6"/>
                <c:pt idx="1">
                  <c:v>63</c:v>
                </c:pt>
                <c:pt idx="2">
                  <c:v>3</c:v>
                </c:pt>
                <c:pt idx="3">
                  <c:v>26</c:v>
                </c:pt>
                <c:pt idx="4">
                  <c:v>16</c:v>
                </c:pt>
                <c:pt idx="5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6E6-4AA9-9222-5F8C16137EC0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55508432"/>
        <c:axId val="155508824"/>
      </c:barChart>
      <c:catAx>
        <c:axId val="15550843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5508824"/>
        <c:crosses val="autoZero"/>
        <c:auto val="1"/>
        <c:lblAlgn val="ctr"/>
        <c:lblOffset val="100"/>
        <c:noMultiLvlLbl val="0"/>
      </c:catAx>
      <c:valAx>
        <c:axId val="155508824"/>
        <c:scaling>
          <c:orientation val="minMax"/>
        </c:scaling>
        <c:delete val="0"/>
        <c:axPos val="b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55084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4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/>
              <a:t>сравнительная статистика работы с соцсетями 2021 - 2023 годы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2021 г.</c:v>
                </c:pt>
              </c:strCache>
            </c:strRef>
          </c:tx>
          <c:spPr>
            <a:solidFill>
              <a:srgbClr val="FF0000"/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Подписчики в соц сетях</c:v>
                </c:pt>
                <c:pt idx="1">
                  <c:v>Работа с "Инцидентом"</c:v>
                </c:pt>
                <c:pt idx="2">
                  <c:v>Посты в итернет газете</c:v>
                </c:pt>
                <c:pt idx="3">
                  <c:v>ПОС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1165</c:v>
                </c:pt>
                <c:pt idx="1">
                  <c:v>388</c:v>
                </c:pt>
                <c:pt idx="2">
                  <c:v>712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F88-42E3-B9B0-317ACF82A229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2022 г.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Подписчики в соц сетях</c:v>
                </c:pt>
                <c:pt idx="1">
                  <c:v>Работа с "Инцидентом"</c:v>
                </c:pt>
                <c:pt idx="2">
                  <c:v>Посты в итернет газете</c:v>
                </c:pt>
                <c:pt idx="3">
                  <c:v>ПОС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1510</c:v>
                </c:pt>
                <c:pt idx="1">
                  <c:v>1557</c:v>
                </c:pt>
                <c:pt idx="2">
                  <c:v>722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F88-42E3-B9B0-317ACF82A229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2023 г.</c:v>
                </c:pt>
              </c:strCache>
            </c:strRef>
          </c:tx>
          <c:spPr>
            <a:solidFill>
              <a:srgbClr val="00B050"/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Подписчики в соц сетях</c:v>
                </c:pt>
                <c:pt idx="1">
                  <c:v>Работа с "Инцидентом"</c:v>
                </c:pt>
                <c:pt idx="2">
                  <c:v>Посты в итернет газете</c:v>
                </c:pt>
                <c:pt idx="3">
                  <c:v>ПОС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1687</c:v>
                </c:pt>
                <c:pt idx="1">
                  <c:v>1949</c:v>
                </c:pt>
                <c:pt idx="2">
                  <c:v>382</c:v>
                </c:pt>
                <c:pt idx="3">
                  <c:v>2485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F88-42E3-B9B0-317ACF82A229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212673952"/>
        <c:axId val="212674344"/>
      </c:barChart>
      <c:catAx>
        <c:axId val="2126739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2674344"/>
        <c:crosses val="autoZero"/>
        <c:auto val="1"/>
        <c:lblAlgn val="ctr"/>
        <c:lblOffset val="100"/>
        <c:noMultiLvlLbl val="0"/>
      </c:catAx>
      <c:valAx>
        <c:axId val="212674344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126739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1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0.48456</cdr:x>
      <cdr:y>0.02655</cdr:y>
    </cdr:from>
    <cdr:to>
      <cdr:x>1</cdr:x>
      <cdr:y>0.9143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0A12EE6B-0ADC-4989-936C-2B9BB252379E}"/>
            </a:ext>
          </a:extLst>
        </cdr:cNvPr>
        <cdr:cNvSpPr txBox="1"/>
      </cdr:nvSpPr>
      <cdr:spPr>
        <a:xfrm xmlns:a="http://schemas.openxmlformats.org/drawingml/2006/main">
          <a:off x="4555524" y="135237"/>
          <a:ext cx="3987113" cy="452257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CC57DF-2B31-4D65-94CF-665CEF5699E3}" type="datetimeFigureOut">
              <a:rPr lang="ru-RU" smtClean="0"/>
              <a:t>08.05.2024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ABD8E8-43F7-49EE-9819-52580949A1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9309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530193B-564F-4854-8A52-728F3FB19C85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6345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F024FD-3A32-4F02-9720-E601430A38D0}" type="slidenum">
              <a:rPr lang="ru-RU" smtClean="0"/>
              <a:t>44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87640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19FB2-3AAB-4D03-B13A-2960828C78E3}" type="datetimeFigureOut">
              <a:rPr lang="en-US" dirty="0"/>
              <a:t>5/8/2024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16976-5D93-46E4-A98A-FAD63E4D0EA8}" type="datetimeFigureOut">
              <a:rPr lang="en-US" dirty="0"/>
              <a:t>5/8/2024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9F4F5-F4D2-4D2A-AB60-88D37ADCB869}" type="datetimeFigureOut">
              <a:rPr lang="en-US" dirty="0"/>
              <a:t>5/8/2024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BC6CE-6D1E-47E5-8859-F31AC5380EB2}" type="datetimeFigureOut">
              <a:rPr lang="en-US" dirty="0"/>
              <a:t>5/8/2024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E7C4-4DA4-404D-9965-B13F2DD7D8BF}" type="datetimeFigureOut">
              <a:rPr lang="en-US" dirty="0"/>
              <a:t>5/8/2024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7AA-4A53-424F-AD41-70827B6504BA}" type="datetimeFigureOut">
              <a:rPr lang="en-US" dirty="0"/>
              <a:t>5/8/2024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4882-FB12-4BC8-9960-9AD8104D7FAE}" type="datetimeFigureOut">
              <a:rPr lang="en-US" dirty="0"/>
              <a:t>5/8/2024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1BD23-6E54-4D9D-AD88-A2813C73CC25}" type="datetimeFigureOut">
              <a:rPr lang="en-US" dirty="0"/>
              <a:t>5/8/2024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A834-4F3C-4AF9-9C74-05EC35A0F292}" type="datetimeFigureOut">
              <a:rPr lang="en-US" dirty="0"/>
              <a:t>5/8/2024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0C674-7DFC-42FE-B9CD-82963CDB1557}" type="datetimeFigureOut">
              <a:rPr lang="en-US" dirty="0"/>
              <a:t>5/8/2024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6456F-F47D-4F25-8053-2A695DA0CA7D}" type="datetimeFigureOut">
              <a:rPr lang="en-US" dirty="0"/>
              <a:t>5/8/2024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C7379-69CC-4837-9905-BEBA22830C8A}" type="datetimeFigureOut">
              <a:rPr lang="en-US" dirty="0"/>
              <a:t>5/8/2024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B8B7E-8AEE-4F10-BFEE-C999AD004D36}" type="datetimeFigureOut">
              <a:rPr lang="en-US" dirty="0"/>
              <a:t>5/8/2024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8F3F9-58BC-440B-B37B-805B9055EF92}" type="datetimeFigureOut">
              <a:rPr lang="en-US" dirty="0"/>
              <a:t>5/8/2024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A53AF-48EA-489D-8260-9DCAB666386A}" type="datetimeFigureOut">
              <a:rPr lang="en-US" dirty="0"/>
              <a:t>5/8/2024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D02AE-B9A4-47BD-AF8E-97E16144138B}" type="datetimeFigureOut">
              <a:rPr lang="en-US" dirty="0"/>
              <a:t>5/8/2024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FD78B-DB02-4362-BCDC-98A55456977C}" type="datetimeFigureOut">
              <a:rPr lang="en-US" dirty="0"/>
              <a:t>5/8/2024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Диаграмма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>
            <a:extLst>
              <a:ext uri="{FF2B5EF4-FFF2-40B4-BE49-F238E27FC236}">
                <a16:creationId xmlns:a16="http://schemas.microsoft.com/office/drawing/2014/main" id="{D23CD802-D0A0-4EAC-8222-78FFDDD76A75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838200" y="2039392"/>
            <a:ext cx="10515600" cy="4114800"/>
          </a:xfrm>
          <a:prstGeom prst="rect">
            <a:avLst/>
          </a:prstGeom>
        </p:spPr>
        <p:txBody>
          <a:bodyPr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BCB8BF-DA17-4856-91E9-77C601F2B1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35002"/>
            <a:ext cx="10515600" cy="700115"/>
          </a:xfrm>
          <a:prstGeom prst="rect">
            <a:avLst/>
          </a:prstGeom>
        </p:spPr>
        <p:txBody>
          <a:bodyPr rtlCol="0" anchor="ctr"/>
          <a:lstStyle>
            <a:lvl1pPr algn="ctr">
              <a:defRPr sz="3600" b="1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42378485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51CF1133-3259-4C45-BABA-5B62D9C6F78D}" type="datetimeFigureOut">
              <a:rPr lang="en-US" dirty="0"/>
              <a:t>5/8/2024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  <p:sldLayoutId id="2147483669" r:id="rId18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7" Type="http://schemas.openxmlformats.org/officeDocument/2006/relationships/image" Target="../media/image19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7" Type="http://schemas.openxmlformats.org/officeDocument/2006/relationships/image" Target="../media/image32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g"/><Relationship Id="rId5" Type="http://schemas.openxmlformats.org/officeDocument/2006/relationships/image" Target="../media/image30.jpg"/><Relationship Id="rId4" Type="http://schemas.openxmlformats.org/officeDocument/2006/relationships/image" Target="../media/image29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7" Type="http://schemas.openxmlformats.org/officeDocument/2006/relationships/image" Target="../media/image38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g"/><Relationship Id="rId5" Type="http://schemas.openxmlformats.org/officeDocument/2006/relationships/image" Target="../media/image36.jpg"/><Relationship Id="rId4" Type="http://schemas.openxmlformats.org/officeDocument/2006/relationships/image" Target="../media/image35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7" Type="http://schemas.openxmlformats.org/officeDocument/2006/relationships/image" Target="../media/image44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g"/><Relationship Id="rId5" Type="http://schemas.openxmlformats.org/officeDocument/2006/relationships/image" Target="../media/image42.jpg"/><Relationship Id="rId4" Type="http://schemas.openxmlformats.org/officeDocument/2006/relationships/image" Target="../media/image41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7" Type="http://schemas.openxmlformats.org/officeDocument/2006/relationships/image" Target="../media/image50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g"/><Relationship Id="rId5" Type="http://schemas.openxmlformats.org/officeDocument/2006/relationships/image" Target="../media/image48.jpg"/><Relationship Id="rId4" Type="http://schemas.openxmlformats.org/officeDocument/2006/relationships/image" Target="../media/image47.jp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jpg"/><Relationship Id="rId5" Type="http://schemas.openxmlformats.org/officeDocument/2006/relationships/image" Target="../media/image70.jpg"/><Relationship Id="rId4" Type="http://schemas.openxmlformats.org/officeDocument/2006/relationships/image" Target="../media/image69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4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g"/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7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g"/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g"/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g"/><Relationship Id="rId7" Type="http://schemas.openxmlformats.org/officeDocument/2006/relationships/image" Target="../media/image87.jpg"/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jpg"/><Relationship Id="rId5" Type="http://schemas.openxmlformats.org/officeDocument/2006/relationships/image" Target="../media/image56.jpg"/><Relationship Id="rId4" Type="http://schemas.openxmlformats.org/officeDocument/2006/relationships/image" Target="../media/image85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g"/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0.jp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g"/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5.jpg"/><Relationship Id="rId4" Type="http://schemas.openxmlformats.org/officeDocument/2006/relationships/image" Target="../media/image94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8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g"/><Relationship Id="rId2" Type="http://schemas.openxmlformats.org/officeDocument/2006/relationships/image" Target="../media/image9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1.jp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g"/><Relationship Id="rId2" Type="http://schemas.openxmlformats.org/officeDocument/2006/relationships/image" Target="../media/image10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g"/><Relationship Id="rId2" Type="http://schemas.openxmlformats.org/officeDocument/2006/relationships/image" Target="../media/image10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6.jp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g"/><Relationship Id="rId2" Type="http://schemas.openxmlformats.org/officeDocument/2006/relationships/image" Target="../media/image107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0407" y="1047496"/>
            <a:ext cx="9541625" cy="4613471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>
                <a:latin typeface="Arial" panose="020B0604020202020204" pitchFamily="34" charset="0"/>
                <a:cs typeface="Arial" panose="020B0604020202020204" pitchFamily="34" charset="0"/>
              </a:rPr>
              <a:t>ОТЧЕТ</a:t>
            </a:r>
            <a:br>
              <a:rPr lang="ru-RU" sz="4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4800" b="1" dirty="0">
                <a:latin typeface="Arial" panose="020B0604020202020204" pitchFamily="34" charset="0"/>
                <a:cs typeface="Arial" panose="020B0604020202020204" pitchFamily="34" charset="0"/>
              </a:rPr>
              <a:t>по исполнению бюджета</a:t>
            </a:r>
            <a:br>
              <a:rPr lang="ru-RU" sz="4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4800" b="1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</a:t>
            </a:r>
            <a:br>
              <a:rPr lang="ru-RU" sz="4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4800" b="1" dirty="0">
                <a:latin typeface="Arial" panose="020B0604020202020204" pitchFamily="34" charset="0"/>
                <a:cs typeface="Arial" panose="020B0604020202020204" pitchFamily="34" charset="0"/>
              </a:rPr>
              <a:t>«Муринское городское поселение»</a:t>
            </a:r>
            <a:br>
              <a:rPr lang="ru-RU" sz="4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4800" b="1" dirty="0">
                <a:latin typeface="Arial" panose="020B0604020202020204" pitchFamily="34" charset="0"/>
                <a:cs typeface="Arial" panose="020B0604020202020204" pitchFamily="34" charset="0"/>
              </a:rPr>
              <a:t>Всеволожского муниципального района</a:t>
            </a:r>
            <a:br>
              <a:rPr lang="ru-RU" sz="4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4800" b="1" dirty="0">
                <a:latin typeface="Arial" panose="020B0604020202020204" pitchFamily="34" charset="0"/>
                <a:cs typeface="Arial" panose="020B0604020202020204" pitchFamily="34" charset="0"/>
              </a:rPr>
              <a:t>Ленинградской области</a:t>
            </a:r>
            <a:br>
              <a:rPr lang="ru-RU" sz="4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4800" b="1" dirty="0">
                <a:latin typeface="Arial" panose="020B0604020202020204" pitchFamily="34" charset="0"/>
                <a:cs typeface="Arial" panose="020B0604020202020204" pitchFamily="34" charset="0"/>
              </a:rPr>
              <a:t>за 202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ru-RU" sz="4800" b="1" dirty="0">
                <a:latin typeface="Arial" panose="020B0604020202020204" pitchFamily="34" charset="0"/>
                <a:cs typeface="Arial" panose="020B0604020202020204" pitchFamily="34" charset="0"/>
              </a:rPr>
              <a:t> год</a:t>
            </a:r>
          </a:p>
        </p:txBody>
      </p:sp>
    </p:spTree>
    <p:extLst>
      <p:ext uri="{BB962C8B-B14F-4D97-AF65-F5344CB8AC3E}">
        <p14:creationId xmlns:p14="http://schemas.microsoft.com/office/powerpoint/2010/main" val="39457637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9338" y="1014153"/>
            <a:ext cx="10431087" cy="548700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dirty="0">
                <a:latin typeface="Arial" panose="020B0604020202020204" pitchFamily="34" charset="0"/>
                <a:cs typeface="Arial" panose="020B0604020202020204" pitchFamily="34" charset="0"/>
              </a:rPr>
              <a:t>Общий объем доходов за 202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ru-RU" sz="4000" dirty="0">
                <a:latin typeface="Arial" panose="020B0604020202020204" pitchFamily="34" charset="0"/>
                <a:cs typeface="Arial" panose="020B0604020202020204" pitchFamily="34" charset="0"/>
              </a:rPr>
              <a:t> год,</a:t>
            </a:r>
          </a:p>
          <a:p>
            <a:pPr marL="0" indent="0" algn="ctr">
              <a:buNone/>
            </a:pPr>
            <a:r>
              <a:rPr lang="ru-RU" sz="4000" dirty="0">
                <a:latin typeface="Arial" panose="020B0604020202020204" pitchFamily="34" charset="0"/>
                <a:cs typeface="Arial" panose="020B0604020202020204" pitchFamily="34" charset="0"/>
              </a:rPr>
              <a:t>поступивших в бюджет</a:t>
            </a:r>
          </a:p>
          <a:p>
            <a:pPr marL="0" indent="0" algn="ctr">
              <a:buNone/>
            </a:pPr>
            <a:r>
              <a:rPr lang="ru-RU" sz="4000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образования, составляет</a:t>
            </a:r>
          </a:p>
          <a:p>
            <a:pPr marL="0" indent="0" algn="ctr">
              <a:buNone/>
            </a:pPr>
            <a:r>
              <a:rPr lang="en-US" sz="4000" b="1" u="sng" dirty="0">
                <a:latin typeface="Arial" panose="020B0604020202020204" pitchFamily="34" charset="0"/>
                <a:cs typeface="Arial" panose="020B0604020202020204" pitchFamily="34" charset="0"/>
              </a:rPr>
              <a:t>866</a:t>
            </a:r>
            <a:r>
              <a:rPr lang="ru-RU" sz="4000" b="1" u="sng" dirty="0">
                <a:latin typeface="Arial" panose="020B0604020202020204" pitchFamily="34" charset="0"/>
                <a:cs typeface="Arial" panose="020B0604020202020204" pitchFamily="34" charset="0"/>
              </a:rPr>
              <a:t> млн. </a:t>
            </a:r>
            <a:r>
              <a:rPr lang="en-US" sz="4000" b="1" u="sng" dirty="0">
                <a:latin typeface="Arial" panose="020B0604020202020204" pitchFamily="34" charset="0"/>
                <a:cs typeface="Arial" panose="020B0604020202020204" pitchFamily="34" charset="0"/>
              </a:rPr>
              <a:t>042,9</a:t>
            </a:r>
            <a:r>
              <a:rPr lang="ru-RU" sz="4000" b="1" u="sng" dirty="0">
                <a:latin typeface="Arial" panose="020B0604020202020204" pitchFamily="34" charset="0"/>
                <a:cs typeface="Arial" panose="020B0604020202020204" pitchFamily="34" charset="0"/>
              </a:rPr>
              <a:t> тыс. рублей,</a:t>
            </a:r>
          </a:p>
          <a:p>
            <a:pPr marL="0" indent="0" algn="ctr">
              <a:buNone/>
            </a:pPr>
            <a:endParaRPr lang="ru-RU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ru-RU" sz="3200" u="sng" dirty="0">
                <a:latin typeface="Arial" panose="020B0604020202020204" pitchFamily="34" charset="0"/>
                <a:cs typeface="Arial" panose="020B0604020202020204" pitchFamily="34" charset="0"/>
              </a:rPr>
              <a:t>что составляет </a:t>
            </a:r>
            <a:r>
              <a:rPr lang="ru-RU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en-US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ru-RU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 %</a:t>
            </a:r>
            <a:r>
              <a:rPr lang="ru-RU" sz="3200" u="sng" dirty="0">
                <a:latin typeface="Arial" panose="020B0604020202020204" pitchFamily="34" charset="0"/>
                <a:cs typeface="Arial" panose="020B0604020202020204" pitchFamily="34" charset="0"/>
              </a:rPr>
              <a:t> от утверждённых показателей.</a:t>
            </a:r>
          </a:p>
        </p:txBody>
      </p:sp>
    </p:spTree>
    <p:extLst>
      <p:ext uri="{BB962C8B-B14F-4D97-AF65-F5344CB8AC3E}">
        <p14:creationId xmlns:p14="http://schemas.microsoft.com/office/powerpoint/2010/main" val="18523903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243281"/>
            <a:ext cx="10554051" cy="2080470"/>
          </a:xfrm>
        </p:spPr>
        <p:txBody>
          <a:bodyPr>
            <a:noAutofit/>
          </a:bodyPr>
          <a:lstStyle/>
          <a:p>
            <a:pPr algn="ctr"/>
            <a:b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Поступление в бюджет </a:t>
            </a:r>
            <a:b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налоговых доходов в 202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 году составило</a:t>
            </a:r>
            <a:b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000" b="1" u="sng" dirty="0">
                <a:latin typeface="Arial" panose="020B0604020202020204" pitchFamily="34" charset="0"/>
                <a:cs typeface="Arial" panose="020B0604020202020204" pitchFamily="34" charset="0"/>
              </a:rPr>
              <a:t>365</a:t>
            </a:r>
            <a:r>
              <a:rPr lang="ru-RU" sz="4000" b="1" u="sng" dirty="0">
                <a:latin typeface="Arial" panose="020B0604020202020204" pitchFamily="34" charset="0"/>
                <a:cs typeface="Arial" panose="020B0604020202020204" pitchFamily="34" charset="0"/>
              </a:rPr>
              <a:t> млн. </a:t>
            </a:r>
            <a:r>
              <a:rPr lang="en-US" sz="4000" b="1" u="sng" dirty="0">
                <a:latin typeface="Arial" panose="020B0604020202020204" pitchFamily="34" charset="0"/>
                <a:cs typeface="Arial" panose="020B0604020202020204" pitchFamily="34" charset="0"/>
              </a:rPr>
              <a:t>041,3 </a:t>
            </a:r>
            <a:r>
              <a:rPr lang="ru-RU" sz="4000" b="1" u="sng" dirty="0">
                <a:latin typeface="Arial" panose="020B0604020202020204" pitchFamily="34" charset="0"/>
                <a:cs typeface="Arial" panose="020B0604020202020204" pitchFamily="34" charset="0"/>
              </a:rPr>
              <a:t>тыс. рублей</a:t>
            </a:r>
            <a:r>
              <a:rPr lang="ru-RU" sz="4000" u="sng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b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это </a:t>
            </a:r>
            <a:r>
              <a:rPr lang="en-US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118</a:t>
            </a:r>
            <a:r>
              <a:rPr lang="ru-RU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% 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от бюджетных назначений на 202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 год. увеличение произошло за счет увеличения поступлений налога на доход физических лиц и налога на имущество.</a:t>
            </a: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206275336"/>
              </p:ext>
            </p:extLst>
          </p:nvPr>
        </p:nvGraphicFramePr>
        <p:xfrm>
          <a:off x="2233060" y="3429000"/>
          <a:ext cx="8107447" cy="27600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895057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439940"/>
            <a:ext cx="10515600" cy="1325563"/>
          </a:xfrm>
        </p:spPr>
        <p:txBody>
          <a:bodyPr>
            <a:noAutofit/>
          </a:bodyPr>
          <a:lstStyle/>
          <a:p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Поступление неналоговых </a:t>
            </a:r>
            <a:b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доходов в 202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 году составило </a:t>
            </a:r>
            <a:b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000" b="1" u="sng" dirty="0">
                <a:latin typeface="Arial" panose="020B0604020202020204" pitchFamily="34" charset="0"/>
                <a:cs typeface="Arial" panose="020B0604020202020204" pitchFamily="34" charset="0"/>
              </a:rPr>
              <a:t>13</a:t>
            </a:r>
            <a:r>
              <a:rPr lang="ru-RU" sz="4000" b="1" u="sng" dirty="0">
                <a:latin typeface="Arial" panose="020B0604020202020204" pitchFamily="34" charset="0"/>
                <a:cs typeface="Arial" panose="020B0604020202020204" pitchFamily="34" charset="0"/>
              </a:rPr>
              <a:t> млн. </a:t>
            </a:r>
            <a:r>
              <a:rPr lang="en-US" sz="4000" b="1" u="sng" dirty="0">
                <a:latin typeface="Arial" panose="020B0604020202020204" pitchFamily="34" charset="0"/>
                <a:cs typeface="Arial" panose="020B0604020202020204" pitchFamily="34" charset="0"/>
              </a:rPr>
              <a:t>803,7</a:t>
            </a:r>
            <a:r>
              <a:rPr lang="ru-RU" sz="4000" b="1" u="sng" dirty="0">
                <a:latin typeface="Arial" panose="020B0604020202020204" pitchFamily="34" charset="0"/>
                <a:cs typeface="Arial" panose="020B0604020202020204" pitchFamily="34" charset="0"/>
              </a:rPr>
              <a:t> тыс. рублей</a:t>
            </a: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2840770429"/>
              </p:ext>
            </p:extLst>
          </p:nvPr>
        </p:nvGraphicFramePr>
        <p:xfrm>
          <a:off x="951344" y="1945177"/>
          <a:ext cx="10503594" cy="48233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0830312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Безвозмездные поступления </a:t>
            </a:r>
            <a:b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в бюджет в 202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 году составили </a:t>
            </a:r>
            <a:b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000" b="1" u="sng" dirty="0">
                <a:latin typeface="Arial" panose="020B0604020202020204" pitchFamily="34" charset="0"/>
                <a:cs typeface="Arial" panose="020B0604020202020204" pitchFamily="34" charset="0"/>
              </a:rPr>
              <a:t>487</a:t>
            </a:r>
            <a:r>
              <a:rPr lang="ru-RU" sz="4000" b="1" u="sng" dirty="0">
                <a:latin typeface="Arial" panose="020B0604020202020204" pitchFamily="34" charset="0"/>
                <a:cs typeface="Arial" panose="020B0604020202020204" pitchFamily="34" charset="0"/>
              </a:rPr>
              <a:t>млн. </a:t>
            </a:r>
            <a:r>
              <a:rPr lang="en-US" sz="4000" b="1" u="sng" dirty="0">
                <a:latin typeface="Arial" panose="020B0604020202020204" pitchFamily="34" charset="0"/>
                <a:cs typeface="Arial" panose="020B0604020202020204" pitchFamily="34" charset="0"/>
              </a:rPr>
              <a:t>198,0</a:t>
            </a:r>
            <a:r>
              <a:rPr lang="ru-RU" sz="4000" b="1" u="sng" dirty="0">
                <a:latin typeface="Arial" panose="020B0604020202020204" pitchFamily="34" charset="0"/>
                <a:cs typeface="Arial" panose="020B0604020202020204" pitchFamily="34" charset="0"/>
              </a:rPr>
              <a:t> тыс. рублей.</a:t>
            </a: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3177729067"/>
              </p:ext>
            </p:extLst>
          </p:nvPr>
        </p:nvGraphicFramePr>
        <p:xfrm>
          <a:off x="56803" y="1886989"/>
          <a:ext cx="12078393" cy="49710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6582257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3B9E613B-6F90-4280-BB47-9E1D24C476C2}"/>
              </a:ext>
            </a:extLst>
          </p:cNvPr>
          <p:cNvSpPr/>
          <p:nvPr/>
        </p:nvSpPr>
        <p:spPr>
          <a:xfrm>
            <a:off x="2243091" y="156837"/>
            <a:ext cx="7831785" cy="945473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>
                <a:solidFill>
                  <a:schemeClr val="tx1"/>
                </a:solidFill>
              </a:rPr>
              <a:t>                         Расходы бюджета за 2023 год</a:t>
            </a:r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10" name="Диаграмма 9">
            <a:extLst>
              <a:ext uri="{FF2B5EF4-FFF2-40B4-BE49-F238E27FC236}">
                <a16:creationId xmlns:a16="http://schemas.microsoft.com/office/drawing/2014/main" id="{FB267A70-B02A-447D-B615-E46126BFBB7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51369991"/>
              </p:ext>
            </p:extLst>
          </p:nvPr>
        </p:nvGraphicFramePr>
        <p:xfrm>
          <a:off x="1614616" y="1282643"/>
          <a:ext cx="8830962" cy="5094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5246B116-03DA-4CE4-B4DF-F40C9A952266}"/>
              </a:ext>
            </a:extLst>
          </p:cNvPr>
          <p:cNvSpPr txBox="1"/>
          <p:nvPr/>
        </p:nvSpPr>
        <p:spPr>
          <a:xfrm>
            <a:off x="5791200" y="1363005"/>
            <a:ext cx="4530811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Объем расходов составил </a:t>
            </a:r>
          </a:p>
          <a:p>
            <a:r>
              <a:rPr lang="ru-RU" sz="24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825 млн. 950,3 тыс. рублей</a:t>
            </a:r>
          </a:p>
          <a:p>
            <a:endParaRPr lang="ru-RU" sz="24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Программные расходы составили </a:t>
            </a:r>
          </a:p>
          <a:p>
            <a:r>
              <a:rPr lang="ru-RU" sz="24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294 млн. 852,9 тыс. рублей </a:t>
            </a: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(реализация 12 программ)</a:t>
            </a:r>
          </a:p>
          <a:p>
            <a:endParaRPr lang="ru-RU" sz="2400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Непрограммные расходы – </a:t>
            </a:r>
          </a:p>
          <a:p>
            <a:r>
              <a:rPr lang="ru-RU" sz="24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531 млн. 097,4 тыс. рублей</a:t>
            </a:r>
          </a:p>
          <a:p>
            <a:endParaRPr lang="ru-RU" sz="2400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817599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915141013"/>
              </p:ext>
            </p:extLst>
          </p:nvPr>
        </p:nvGraphicFramePr>
        <p:xfrm>
          <a:off x="120073" y="91441"/>
          <a:ext cx="11966632" cy="66668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020377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1684473977"/>
              </p:ext>
            </p:extLst>
          </p:nvPr>
        </p:nvGraphicFramePr>
        <p:xfrm>
          <a:off x="99753" y="157942"/>
          <a:ext cx="11962013" cy="66003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380485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Диаграмма 17"/>
          <p:cNvGraphicFramePr/>
          <p:nvPr>
            <p:extLst>
              <p:ext uri="{D42A27DB-BD31-4B8C-83A1-F6EECF244321}">
                <p14:modId xmlns:p14="http://schemas.microsoft.com/office/powerpoint/2010/main" val="2762696666"/>
              </p:ext>
            </p:extLst>
          </p:nvPr>
        </p:nvGraphicFramePr>
        <p:xfrm>
          <a:off x="91440" y="66503"/>
          <a:ext cx="12020203" cy="67083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47351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566338870"/>
              </p:ext>
            </p:extLst>
          </p:nvPr>
        </p:nvGraphicFramePr>
        <p:xfrm>
          <a:off x="174567" y="149630"/>
          <a:ext cx="11887199" cy="65836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337126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991917124"/>
              </p:ext>
            </p:extLst>
          </p:nvPr>
        </p:nvGraphicFramePr>
        <p:xfrm>
          <a:off x="399011" y="141316"/>
          <a:ext cx="11421687" cy="65254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925115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2677441-09BB-4E6F-B1E9-0A806A90D9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1" y="4744581"/>
            <a:ext cx="4920055" cy="2117142"/>
          </a:xfrm>
          <a:prstGeom prst="rect">
            <a:avLst/>
          </a:prstGeom>
          <a:effectLst>
            <a:softEdge rad="2540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FFD802F-7087-4418-A8EB-B5F94E1113D5}"/>
              </a:ext>
            </a:extLst>
          </p:cNvPr>
          <p:cNvSpPr txBox="1"/>
          <p:nvPr/>
        </p:nvSpPr>
        <p:spPr>
          <a:xfrm>
            <a:off x="1968843" y="1"/>
            <a:ext cx="869915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prstClr val="white"/>
                </a:solidFill>
                <a:latin typeface="Century Gothic" panose="020B0502020202020204"/>
              </a:rPr>
              <a:t>Деятельность подведомственного администрации муниципального казенного учреждения «Центр муниципальных услуг» в 2023 году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ACF202D-9DA8-469F-8715-B059A7422B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0" y="1241377"/>
            <a:ext cx="6416040" cy="3388842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64FF8CD-4D35-4F21-9950-ED939106AD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06440" y="3914827"/>
            <a:ext cx="4861560" cy="2636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0314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22D62B4-20F1-418E-AFC8-4EBF5A378364}"/>
              </a:ext>
            </a:extLst>
          </p:cNvPr>
          <p:cNvSpPr txBox="1"/>
          <p:nvPr/>
        </p:nvSpPr>
        <p:spPr>
          <a:xfrm>
            <a:off x="1670436" y="244332"/>
            <a:ext cx="8997565" cy="7107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</a:pPr>
            <a:r>
              <a:rPr lang="ru-RU" b="1" dirty="0">
                <a:ea typeface="Calibri" panose="020F0502020204030204" pitchFamily="34" charset="0"/>
              </a:rPr>
              <a:t>2023 год начался с мероприятий, посвящённых юбилею </a:t>
            </a:r>
          </a:p>
          <a:p>
            <a:pPr indent="449580" algn="ctr">
              <a:lnSpc>
                <a:spcPct val="115000"/>
              </a:lnSpc>
            </a:pPr>
            <a:r>
              <a:rPr lang="ru-RU" b="1" dirty="0">
                <a:ea typeface="Calibri" panose="020F0502020204030204" pitchFamily="34" charset="0"/>
              </a:rPr>
              <a:t>прорыва блокады Ленинграда</a:t>
            </a:r>
            <a:endParaRPr lang="ru-RU" sz="14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7FD7FAB-419A-0869-B4A5-2DD4854DE7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85" b="5685"/>
          <a:stretch/>
        </p:blipFill>
        <p:spPr>
          <a:xfrm>
            <a:off x="6502895" y="1212469"/>
            <a:ext cx="3409746" cy="25573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35E66A2-94AF-B422-C97F-3EDAC6C119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2895" y="3932269"/>
            <a:ext cx="3409746" cy="25573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B639869C-50B8-BA12-1E7C-10E5EB71C9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8168" y="1212469"/>
            <a:ext cx="3957832" cy="52771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799618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20D48E-2239-D71E-D3DF-252BA8B97A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7649A76-C1D2-1EAA-E170-60C155DA3D3D}"/>
              </a:ext>
            </a:extLst>
          </p:cNvPr>
          <p:cNvSpPr txBox="1"/>
          <p:nvPr/>
        </p:nvSpPr>
        <p:spPr>
          <a:xfrm>
            <a:off x="1478856" y="262087"/>
            <a:ext cx="8997565" cy="7107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</a:rPr>
              <a:t>Традиционно проводы Масленицы прошли на </a:t>
            </a:r>
          </a:p>
          <a:p>
            <a:pPr indent="449580" algn="ctr">
              <a:lnSpc>
                <a:spcPct val="115000"/>
              </a:lnSpc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</a:rPr>
              <a:t>4-х площадках поселения</a:t>
            </a:r>
            <a:endParaRPr lang="ru-RU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EDD8099-35C5-75A2-6729-E74C7877CAD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40" r="6944"/>
          <a:stretch/>
        </p:blipFill>
        <p:spPr>
          <a:xfrm>
            <a:off x="2273783" y="1126777"/>
            <a:ext cx="3955001" cy="28736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B29E0C5-FF74-346E-3D2C-53DB10AE473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822" r="3095"/>
          <a:stretch/>
        </p:blipFill>
        <p:spPr>
          <a:xfrm>
            <a:off x="6499177" y="3947477"/>
            <a:ext cx="3865112" cy="28299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9B8A7AC-0CED-E246-C9FD-1C299DB90E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4889" y="1126777"/>
            <a:ext cx="3929400" cy="2619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FF186791-09F8-58AD-F223-9A6FE815F5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73782" y="4164976"/>
            <a:ext cx="3865112" cy="25767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93386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7083B9-B5C4-8595-DA07-ABC70241CF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7A0F514-DC12-A8C3-B652-E81DE423F513}"/>
              </a:ext>
            </a:extLst>
          </p:cNvPr>
          <p:cNvSpPr txBox="1"/>
          <p:nvPr/>
        </p:nvSpPr>
        <p:spPr>
          <a:xfrm>
            <a:off x="1588159" y="306475"/>
            <a:ext cx="8804635" cy="3921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</a:pPr>
            <a:r>
              <a:rPr lang="ru-RU" b="1" dirty="0">
                <a:ea typeface="Calibri" panose="020F0502020204030204" pitchFamily="34" charset="0"/>
                <a:cs typeface="Times New Roman" panose="02020603050405020304" pitchFamily="18" charset="0"/>
              </a:rPr>
              <a:t>Город Мурино масштабно отметил 78-ю годовщину Великой Победы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6278B1C-2A30-5AEF-07ED-07B34FB691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2810" y="766957"/>
            <a:ext cx="4098031" cy="30735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C44ACCF8-0873-3F11-8C16-DDFB187AFB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5980" y="2651458"/>
            <a:ext cx="4640520" cy="34803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581004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301BCE1-4E57-4AFB-8F27-662AB69C88A1}"/>
              </a:ext>
            </a:extLst>
          </p:cNvPr>
          <p:cNvSpPr txBox="1"/>
          <p:nvPr/>
        </p:nvSpPr>
        <p:spPr>
          <a:xfrm>
            <a:off x="2839495" y="108892"/>
            <a:ext cx="678797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/>
              <a:t>И, конечно же, </a:t>
            </a:r>
            <a:r>
              <a:rPr lang="ru-RU" sz="2000" b="1" dirty="0"/>
              <a:t>День муниципального образования 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F6B9398F-15FA-6AB9-9725-BF9BFBD713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8529" y="3848135"/>
            <a:ext cx="4502712" cy="20768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00422449-7BFA-F26D-7A03-ADBD6F04FE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2506" y="590645"/>
            <a:ext cx="5389234" cy="30314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46D96DD6-B420-4256-68C0-B3D8612B2F6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2825"/>
          <a:stretch/>
        </p:blipFill>
        <p:spPr>
          <a:xfrm>
            <a:off x="1690043" y="590645"/>
            <a:ext cx="3296421" cy="17441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81CE449F-EE27-6BC6-4BC9-D5F0CCD07AD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6408" r="13301" b="8682"/>
          <a:stretch/>
        </p:blipFill>
        <p:spPr>
          <a:xfrm>
            <a:off x="1690043" y="2498114"/>
            <a:ext cx="3152121" cy="23066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2B899BFE-E53A-23B5-A4AE-6A67B966D3D6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816" t="13203" r="17087"/>
          <a:stretch/>
        </p:blipFill>
        <p:spPr>
          <a:xfrm>
            <a:off x="3731676" y="4265784"/>
            <a:ext cx="2994407" cy="24036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FC1B45A4-4520-5DC0-22B0-EA100FC9A87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9126" t="1416" r="19366" b="8222"/>
          <a:stretch/>
        </p:blipFill>
        <p:spPr>
          <a:xfrm>
            <a:off x="1700760" y="5104661"/>
            <a:ext cx="1886139" cy="13425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778457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25D3B1C7-BB7E-47C8-AFF0-CC2B7DDEE8E1}"/>
              </a:ext>
            </a:extLst>
          </p:cNvPr>
          <p:cNvSpPr txBox="1"/>
          <p:nvPr/>
        </p:nvSpPr>
        <p:spPr>
          <a:xfrm>
            <a:off x="3414945" y="56315"/>
            <a:ext cx="54686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ea typeface="Calibri" panose="020F0502020204030204" pitchFamily="34" charset="0"/>
              </a:rPr>
              <a:t>Коллективы участвуют в городских мероприятиях, достойно представляют наш город на конкурсах и фестивалях различных уровней</a:t>
            </a:r>
            <a:endParaRPr lang="ru-RU" b="1" dirty="0"/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A493F861-47BF-740D-A912-A4B1FA7C26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8241" y="1356063"/>
            <a:ext cx="3306020" cy="24795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A6ED7ED8-967D-D8E3-1F79-134B0384D3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9266" y="1356062"/>
            <a:ext cx="3962491" cy="52833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8AF3445C-55D2-36C6-51D2-9AB8827C90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8241" y="4159868"/>
            <a:ext cx="3306020" cy="24795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726004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E55E55-EED3-E35E-552D-F8F31823E2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60A2C11C-6C1F-BB0A-9229-F22CCF876498}"/>
              </a:ext>
            </a:extLst>
          </p:cNvPr>
          <p:cNvSpPr txBox="1"/>
          <p:nvPr/>
        </p:nvSpPr>
        <p:spPr>
          <a:xfrm>
            <a:off x="3414945" y="56316"/>
            <a:ext cx="57172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ea typeface="Calibri" panose="020F0502020204030204" pitchFamily="34" charset="0"/>
              </a:rPr>
              <a:t>Клуб активной жизни и досуга в декабре отметил год своей работы. На сегодняшний день участниками клуба являются </a:t>
            </a:r>
            <a:r>
              <a:rPr lang="ru-RU" b="1" u="sng" dirty="0">
                <a:ea typeface="Calibri" panose="020F0502020204030204" pitchFamily="34" charset="0"/>
              </a:rPr>
              <a:t>130 </a:t>
            </a:r>
            <a:r>
              <a:rPr lang="ru-RU" b="1" u="sng" dirty="0" err="1">
                <a:ea typeface="Calibri" panose="020F0502020204030204" pitchFamily="34" charset="0"/>
              </a:rPr>
              <a:t>муринцев</a:t>
            </a:r>
            <a:r>
              <a:rPr lang="ru-RU" b="1" u="sng" dirty="0">
                <a:ea typeface="Calibri" panose="020F0502020204030204" pitchFamily="34" charset="0"/>
              </a:rPr>
              <a:t> в возрасте от 55 до 78 лет</a:t>
            </a:r>
            <a:endParaRPr lang="ru-RU" b="1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154A3F1-DC40-997B-7644-220403BE8A7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582" b="5667"/>
          <a:stretch/>
        </p:blipFill>
        <p:spPr>
          <a:xfrm>
            <a:off x="1972441" y="1325672"/>
            <a:ext cx="3781886" cy="26888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4BF076D-FFA0-9744-217C-9449196E6C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3957" y="1317993"/>
            <a:ext cx="4012707" cy="26756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19F9403-8915-EB3F-C127-910BCF33B7D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466" r="5384" b="1"/>
          <a:stretch/>
        </p:blipFill>
        <p:spPr>
          <a:xfrm>
            <a:off x="6573111" y="4187889"/>
            <a:ext cx="3728117" cy="25610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090EFF3-B3CD-06E4-89C8-2B9529382E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63699" y="4187889"/>
            <a:ext cx="4571999" cy="25610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08485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1383B4-9111-C1E0-CB9A-AB5E415A04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2B6A66F8-4600-1249-721F-99B1CB5B1DF0}"/>
              </a:ext>
            </a:extLst>
          </p:cNvPr>
          <p:cNvSpPr txBox="1"/>
          <p:nvPr/>
        </p:nvSpPr>
        <p:spPr>
          <a:xfrm>
            <a:off x="2811263" y="56315"/>
            <a:ext cx="63209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В библиотеке проводятся мероприятия для взрослых и детей, активно ведется сотрудничество с образовательными организациями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CED7494-9572-A7E5-7E8C-5084BAD6026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288"/>
          <a:stretch/>
        </p:blipFill>
        <p:spPr>
          <a:xfrm>
            <a:off x="4743080" y="1125765"/>
            <a:ext cx="2705843" cy="25357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7E3A42A-1F37-8ABE-8D0E-1DDB4BD5C2C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957"/>
          <a:stretch/>
        </p:blipFill>
        <p:spPr>
          <a:xfrm>
            <a:off x="7735692" y="1125765"/>
            <a:ext cx="2761112" cy="25414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E558E42-DCB1-5ED3-09E9-6D717CC22FC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9722" r="375"/>
          <a:stretch/>
        </p:blipFill>
        <p:spPr>
          <a:xfrm>
            <a:off x="4696881" y="4014071"/>
            <a:ext cx="2798239" cy="25357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3F5BEC14-0110-53E4-1D3E-FC9B35C783B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7827" r="-241"/>
          <a:stretch/>
        </p:blipFill>
        <p:spPr>
          <a:xfrm>
            <a:off x="1728949" y="4014071"/>
            <a:ext cx="2763869" cy="25414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54AD6150-46F2-8934-DEE0-C249950CC1E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5766"/>
          <a:stretch/>
        </p:blipFill>
        <p:spPr>
          <a:xfrm>
            <a:off x="1765454" y="1125765"/>
            <a:ext cx="2690856" cy="25357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AA92FBF3-481D-7983-AF65-389200D3F1A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11249" r="1076"/>
          <a:stretch/>
        </p:blipFill>
        <p:spPr>
          <a:xfrm>
            <a:off x="7715808" y="4008359"/>
            <a:ext cx="2832710" cy="25414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52113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B2C27425-E09B-4D8A-9DE9-8BFDA4E7E02D}"/>
              </a:ext>
            </a:extLst>
          </p:cNvPr>
          <p:cNvSpPr txBox="1"/>
          <p:nvPr/>
        </p:nvSpPr>
        <p:spPr>
          <a:xfrm>
            <a:off x="8160842" y="2900957"/>
            <a:ext cx="22023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Спорт, </a:t>
            </a:r>
          </a:p>
          <a:p>
            <a:r>
              <a:rPr lang="ru-RU" sz="2400" dirty="0"/>
              <a:t>   спорт, </a:t>
            </a:r>
          </a:p>
          <a:p>
            <a:r>
              <a:rPr lang="ru-RU" sz="2400" dirty="0"/>
              <a:t>        спорт!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2456387-6590-190F-3BC8-C76938309E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697" y="215462"/>
            <a:ext cx="3506680" cy="26300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4652D22-76CB-C01F-E31B-4336DA2956C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" t="17087" r="751" b="33075"/>
          <a:stretch/>
        </p:blipFill>
        <p:spPr>
          <a:xfrm>
            <a:off x="1763697" y="3071674"/>
            <a:ext cx="4048218" cy="36139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556259E2-C06D-B677-7A9F-44C836FA0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8480" y="4265984"/>
            <a:ext cx="3194721" cy="23960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CE297FFF-1D47-1341-01E8-1F2F4C6ED3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27708" y="215463"/>
            <a:ext cx="2833761" cy="21253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777F6210-1838-6348-A185-CBB5B1116DB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6182" r="17087"/>
          <a:stretch/>
        </p:blipFill>
        <p:spPr>
          <a:xfrm>
            <a:off x="5400470" y="426927"/>
            <a:ext cx="2197145" cy="16658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45B353F-3783-07AA-4FD5-276BF8A115C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13714" y="2507052"/>
            <a:ext cx="2833763" cy="21253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133171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>
            <a:extLst>
              <a:ext uri="{FF2B5EF4-FFF2-40B4-BE49-F238E27FC236}">
                <a16:creationId xmlns:a16="http://schemas.microsoft.com/office/drawing/2014/main" id="{F3EFB642-F024-4631-8E0B-2162EFBD67DD}"/>
              </a:ext>
            </a:extLst>
          </p:cNvPr>
          <p:cNvSpPr txBox="1"/>
          <p:nvPr/>
        </p:nvSpPr>
        <p:spPr>
          <a:xfrm>
            <a:off x="1870760" y="0"/>
            <a:ext cx="3146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Фестиваль «</a:t>
            </a:r>
            <a:r>
              <a:rPr lang="ru-RU" b="1" dirty="0"/>
              <a:t>МуриУм-</a:t>
            </a:r>
            <a:r>
              <a:rPr lang="en-US" b="1" dirty="0"/>
              <a:t>fest</a:t>
            </a:r>
            <a:r>
              <a:rPr lang="en-US" dirty="0"/>
              <a:t>»</a:t>
            </a:r>
            <a:endParaRPr lang="ru-RU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7269ED-EC05-46A5-B2E8-F56E5BD7A80A}"/>
              </a:ext>
            </a:extLst>
          </p:cNvPr>
          <p:cNvSpPr txBox="1"/>
          <p:nvPr/>
        </p:nvSpPr>
        <p:spPr>
          <a:xfrm>
            <a:off x="7662686" y="3336919"/>
            <a:ext cx="30053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И любимый коворкинг-центр «</a:t>
            </a:r>
            <a:r>
              <a:rPr lang="ru-RU" b="1" dirty="0"/>
              <a:t>МуриУм</a:t>
            </a:r>
            <a:r>
              <a:rPr lang="ru-RU" dirty="0"/>
              <a:t>»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04B65F8-DB58-85CF-DBF6-6B69382A2F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2425" y="452762"/>
            <a:ext cx="3019517" cy="40260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CC47D0E-398D-6EE2-2A3C-42A62F9342D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668" r="2534" b="34693"/>
          <a:stretch/>
        </p:blipFill>
        <p:spPr>
          <a:xfrm>
            <a:off x="4910789" y="452762"/>
            <a:ext cx="2313569" cy="27298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5C23A75E-640D-BB19-F5BA-7BC8C1E677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6553" y="3497918"/>
            <a:ext cx="2376910" cy="31692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09F09379-A845-55D1-01DC-12ACE5919D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87058" y="452761"/>
            <a:ext cx="3158048" cy="25887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5C4F5EDC-E1CD-C30B-FDEB-F670C57A2B0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68076" y="4367814"/>
            <a:ext cx="3065755" cy="22993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D5F7792C-BF82-141D-A74A-069B516BA121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7088" t="11049" r="3689"/>
          <a:stretch/>
        </p:blipFill>
        <p:spPr>
          <a:xfrm>
            <a:off x="1682424" y="4643092"/>
            <a:ext cx="3018082" cy="20063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82750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E227DA-CDE6-4F04-76E0-0896E54FEA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>
            <a:extLst>
              <a:ext uri="{FF2B5EF4-FFF2-40B4-BE49-F238E27FC236}">
                <a16:creationId xmlns:a16="http://schemas.microsoft.com/office/drawing/2014/main" id="{7A6C3C65-C1A6-2F22-9D39-75B715CAAAB8}"/>
              </a:ext>
            </a:extLst>
          </p:cNvPr>
          <p:cNvSpPr txBox="1"/>
          <p:nvPr/>
        </p:nvSpPr>
        <p:spPr>
          <a:xfrm>
            <a:off x="2483319" y="159798"/>
            <a:ext cx="77851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ea typeface="Calibri" panose="020F0502020204030204" pitchFamily="34" charset="0"/>
              </a:rPr>
              <a:t>По итогам рейтинга Губернаторских молодежных трудовых отрядов Ленинградской области </a:t>
            </a:r>
          </a:p>
          <a:p>
            <a:pPr algn="ctr"/>
            <a:r>
              <a:rPr lang="ru-RU" b="1" u="sng" dirty="0">
                <a:ea typeface="Calibri" panose="020F0502020204030204" pitchFamily="34" charset="0"/>
              </a:rPr>
              <a:t>отряд города Мурино занял 1 место</a:t>
            </a:r>
            <a:endParaRPr lang="ru-RU" b="1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4147412-32F8-A12F-E090-717A776927D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152"/>
          <a:stretch/>
        </p:blipFill>
        <p:spPr>
          <a:xfrm>
            <a:off x="1825842" y="1251752"/>
            <a:ext cx="3038933" cy="24147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600714A-8D18-5B6B-BA46-1ACE6110DBF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767" r="17087" b="1197"/>
          <a:stretch/>
        </p:blipFill>
        <p:spPr>
          <a:xfrm>
            <a:off x="4310931" y="4049352"/>
            <a:ext cx="3363943" cy="24879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05559E8-2264-4FE8-582D-CBFDF998907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6279" r="1155" b="22977"/>
          <a:stretch/>
        </p:blipFill>
        <p:spPr>
          <a:xfrm>
            <a:off x="7953598" y="4791544"/>
            <a:ext cx="2550393" cy="17457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321A8D7A-491B-036A-F895-764701ACC3A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9676" r="1327"/>
          <a:stretch/>
        </p:blipFill>
        <p:spPr>
          <a:xfrm>
            <a:off x="1825841" y="4049352"/>
            <a:ext cx="2292202" cy="24879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325C1C24-7875-F588-E7A5-A2EAA6BC27D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-1180" b="29707"/>
          <a:stretch/>
        </p:blipFill>
        <p:spPr>
          <a:xfrm>
            <a:off x="5068037" y="1251752"/>
            <a:ext cx="2606837" cy="24147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A5BB3FA6-39B7-75DA-C591-7163CBF362B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53598" y="1251752"/>
            <a:ext cx="2550393" cy="34005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450105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09EB916-7754-4D19-A156-0C103EA13499}"/>
              </a:ext>
            </a:extLst>
          </p:cNvPr>
          <p:cNvSpPr txBox="1"/>
          <p:nvPr/>
        </p:nvSpPr>
        <p:spPr>
          <a:xfrm>
            <a:off x="2233332" y="368726"/>
            <a:ext cx="794048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/>
              <a:t>Деятельность подведомственного администрации муниципального бюджетного учреждения «Содержание и развитие территории» в 2023 году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B5107E0-8A90-45D0-B79D-DA429F260D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2777" y="2004288"/>
            <a:ext cx="8561598" cy="456030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1832381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CB6FB3B-F803-4200-9CB2-2CBD2DE4CA06}"/>
              </a:ext>
            </a:extLst>
          </p:cNvPr>
          <p:cNvSpPr txBox="1"/>
          <p:nvPr/>
        </p:nvSpPr>
        <p:spPr>
          <a:xfrm>
            <a:off x="2916097" y="255565"/>
            <a:ext cx="6651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Sun" panose="02010600030101010101" pitchFamily="2" charset="-122"/>
              </a:rPr>
              <a:t>Проведены работы по ремонту улицы Кооперативной г. Мурино на общую сумму 5 млн. 555 тыс. рублей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4AC05A8-5AE4-A645-71E9-2D46A7279E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3446" y="1065839"/>
            <a:ext cx="5803782" cy="26751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6AB7C0B-4324-FE44-0D2C-330954386A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5995" y="1065838"/>
            <a:ext cx="2583348" cy="56045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B605F35-39D7-B67B-45EA-78D8E32C4B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1926" y="3999118"/>
            <a:ext cx="5795303" cy="26712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352759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63C0D2-EC31-9FC1-39E6-4E61912415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0C0400F-3FAD-C0B3-67FB-524163C471A3}"/>
              </a:ext>
            </a:extLst>
          </p:cNvPr>
          <p:cNvSpPr txBox="1"/>
          <p:nvPr/>
        </p:nvSpPr>
        <p:spPr>
          <a:xfrm>
            <a:off x="2681177" y="343373"/>
            <a:ext cx="66510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Sun" panose="02010600030101010101" pitchFamily="2" charset="-122"/>
              </a:rPr>
              <a:t>В рамках компенсационного комплексного озеленения выполнены работы на общую сумму </a:t>
            </a:r>
          </a:p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Sun" panose="02010600030101010101" pitchFamily="2" charset="-122"/>
              </a:rPr>
              <a:t>12 млн. 482,85 тыс. рублей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CABC150-29E4-DC8F-93FD-C9F9B596F1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1226" y="1498989"/>
            <a:ext cx="2671384" cy="35618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850294BE-B657-C805-52E1-02054F967B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9938" y="1498989"/>
            <a:ext cx="2770837" cy="36944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2C7995A-195B-1105-57E6-C5A005A93F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8492" y="2654605"/>
            <a:ext cx="2895017" cy="38600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5023306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1B4A2D-CB9D-4496-DF11-82BFDA7B22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FB076C-6E12-368D-248B-45D6AF629CA3}"/>
              </a:ext>
            </a:extLst>
          </p:cNvPr>
          <p:cNvSpPr txBox="1"/>
          <p:nvPr/>
        </p:nvSpPr>
        <p:spPr>
          <a:xfrm>
            <a:off x="2701411" y="152197"/>
            <a:ext cx="71794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000"/>
              </a:spcAft>
            </a:pPr>
            <a:r>
              <a:rPr lang="ru-RU" b="1" dirty="0">
                <a:ea typeface="SimSun" panose="02010600030101010101" pitchFamily="2" charset="-122"/>
                <a:cs typeface="Arial" panose="020B0604020202020204" pitchFamily="34" charset="0"/>
              </a:rPr>
              <a:t>Высадка деревьев на Петровском бульваре совместно с жителями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09009FC-65A4-57F4-3EF1-DCF05F4BE6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5380908" y="1610531"/>
            <a:ext cx="5565533" cy="41741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AD62C1A-4219-8392-6D58-F1E98D8638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5934" y="914839"/>
            <a:ext cx="3579449" cy="2684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46186AE-155A-E4B4-9CD8-4FBBB569A8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5933" y="3795785"/>
            <a:ext cx="3579448" cy="2684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038267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D65CD6-3A57-537F-4A8B-E49F8464D6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8827EC7-3FFA-56BC-6526-45ED7BED94B3}"/>
              </a:ext>
            </a:extLst>
          </p:cNvPr>
          <p:cNvSpPr txBox="1"/>
          <p:nvPr/>
        </p:nvSpPr>
        <p:spPr>
          <a:xfrm>
            <a:off x="2701411" y="152197"/>
            <a:ext cx="71794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000"/>
              </a:spcAft>
            </a:pPr>
            <a:r>
              <a:rPr lang="ru-RU" b="1" dirty="0">
                <a:ea typeface="SimSun" panose="02010600030101010101" pitchFamily="2" charset="-122"/>
                <a:cs typeface="Arial" panose="020B0604020202020204" pitchFamily="34" charset="0"/>
              </a:rPr>
              <a:t>Работы в Муринском парке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1EB0221-8212-3B56-109F-389A0B68CF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6168" y="1003177"/>
            <a:ext cx="4089832" cy="54531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6F15440-C2CD-0615-A256-2441514D48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3983" y="1003177"/>
            <a:ext cx="4089831" cy="54531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9470454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31979F-9F5A-84FC-67EF-CE3D8C0464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095ECC2-BE77-B0B1-B0F2-03BF4F812FE9}"/>
              </a:ext>
            </a:extLst>
          </p:cNvPr>
          <p:cNvSpPr txBox="1"/>
          <p:nvPr/>
        </p:nvSpPr>
        <p:spPr>
          <a:xfrm>
            <a:off x="2612634" y="436284"/>
            <a:ext cx="71794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000"/>
              </a:spcAft>
            </a:pPr>
            <a:r>
              <a:rPr lang="ru-RU" b="1" dirty="0">
                <a:ea typeface="SimSun" panose="02010600030101010101" pitchFamily="2" charset="-122"/>
              </a:rPr>
              <a:t>Разработан проект организации пешеходного перехода с островками безопасности по улице Шувалова </a:t>
            </a:r>
            <a:endParaRPr lang="ru-RU" b="1" dirty="0">
              <a:ea typeface="SimSun" panose="02010600030101010101" pitchFamily="2" charset="-122"/>
              <a:cs typeface="Arial" panose="020B06040202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50405C9-DCB9-66E7-ABAB-466931DDC80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" r="686" b="25101"/>
          <a:stretch/>
        </p:blipFill>
        <p:spPr>
          <a:xfrm>
            <a:off x="1745943" y="1401758"/>
            <a:ext cx="4223766" cy="42471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3646C72-FE3B-9C3A-A781-AC895050205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-705" b="21855"/>
          <a:stretch/>
        </p:blipFill>
        <p:spPr>
          <a:xfrm>
            <a:off x="6341047" y="1401758"/>
            <a:ext cx="4105011" cy="42471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861591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E8C160-11BB-F413-489D-11E8DEA364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038D0D0-2FA3-49C5-BFE0-56185C7624C3}"/>
              </a:ext>
            </a:extLst>
          </p:cNvPr>
          <p:cNvSpPr txBox="1"/>
          <p:nvPr/>
        </p:nvSpPr>
        <p:spPr>
          <a:xfrm>
            <a:off x="1619957" y="4143984"/>
            <a:ext cx="4054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ea typeface="SimSun" panose="02010600030101010101" pitchFamily="2" charset="-122"/>
              </a:rPr>
              <a:t>Общая сумма работ составила 800 тыс. рублей</a:t>
            </a:r>
            <a:endParaRPr lang="ru-RU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5FDFF4C-341C-301E-14BA-B8F5E998CA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9760" y="135173"/>
            <a:ext cx="4898004" cy="36735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302A1DB-3E20-6A56-87A2-A28C7DE52E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7165" y="2973789"/>
            <a:ext cx="4675366" cy="35065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C3DF5E8-5B65-8DF7-4150-BCD9E5577FA8}"/>
              </a:ext>
            </a:extLst>
          </p:cNvPr>
          <p:cNvSpPr txBox="1"/>
          <p:nvPr/>
        </p:nvSpPr>
        <p:spPr>
          <a:xfrm>
            <a:off x="6970644" y="433346"/>
            <a:ext cx="369735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>
                <a:ea typeface="SimSun" panose="02010600030101010101" pitchFamily="2" charset="-122"/>
              </a:rPr>
              <a:t>Произведена очистка от борщевика Сосновского и валежника в излучине р. Охта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6207235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8045296C-E671-4DEF-B520-44E6DD3F2417}"/>
              </a:ext>
            </a:extLst>
          </p:cNvPr>
          <p:cNvSpPr txBox="1"/>
          <p:nvPr/>
        </p:nvSpPr>
        <p:spPr>
          <a:xfrm>
            <a:off x="1735951" y="263703"/>
            <a:ext cx="87683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000"/>
              </a:spcAft>
            </a:pPr>
            <a:r>
              <a:rPr lang="ru-RU" sz="1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Sun" panose="02010600030101010101" pitchFamily="2" charset="-122"/>
                <a:cs typeface="Arial" panose="020B0604020202020204" pitchFamily="34" charset="0"/>
              </a:rPr>
              <a:t>Общая площадь уборки составляет 577 тыс. кв. м.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Sun" panose="02010600030101010101" pitchFamily="2" charset="-122"/>
                <a:cs typeface="Arial" panose="020B0604020202020204" pitchFamily="34" charset="0"/>
              </a:rPr>
              <a:t> Всего на уборку муниципальных территорий из средств местного бюджета затрачено                           135 млн. 184,4 тыс. рублей (на 17% больше по сравнению с 2022 годом)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A8237A1-93BD-402F-22B0-0576F57B5E7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" r="686" b="24174"/>
          <a:stretch/>
        </p:blipFill>
        <p:spPr>
          <a:xfrm>
            <a:off x="8016575" y="1318198"/>
            <a:ext cx="2439475" cy="24833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9C65F30-8837-9CD1-07C5-B161A34C1DF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32887"/>
          <a:stretch/>
        </p:blipFill>
        <p:spPr>
          <a:xfrm>
            <a:off x="1727641" y="3645374"/>
            <a:ext cx="3013710" cy="26967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6B5C11C8-5938-D0CB-8DF7-76520512E37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1739" t="-1" r="12609" b="1962"/>
          <a:stretch/>
        </p:blipFill>
        <p:spPr>
          <a:xfrm>
            <a:off x="1735951" y="1317725"/>
            <a:ext cx="3005400" cy="21907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395E3AD5-7D0F-9B6F-7FF5-F04EF4BE330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7382" t="17309" r="1305" b="24603"/>
          <a:stretch/>
        </p:blipFill>
        <p:spPr>
          <a:xfrm>
            <a:off x="7973283" y="3931447"/>
            <a:ext cx="2530993" cy="24107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49B4CBB5-9E09-1805-D7BA-73A9172397A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84722" y="1317724"/>
            <a:ext cx="2828761" cy="50289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8974695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7D1AD7-C108-CC66-9E45-3FBDD79F58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7A31DB76-4BE9-290E-74AC-11033B1A8E9B}"/>
              </a:ext>
            </a:extLst>
          </p:cNvPr>
          <p:cNvSpPr txBox="1"/>
          <p:nvPr/>
        </p:nvSpPr>
        <p:spPr>
          <a:xfrm>
            <a:off x="1366301" y="319362"/>
            <a:ext cx="91615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0215" algn="ctr">
              <a:spcAft>
                <a:spcPts val="1000"/>
              </a:spcAft>
            </a:pPr>
            <a:r>
              <a:rPr lang="ru-RU" b="1" dirty="0">
                <a:ea typeface="SimSun" panose="02010600030101010101" pitchFamily="2" charset="-122"/>
                <a:cs typeface="Arial" panose="020B0604020202020204" pitchFamily="34" charset="0"/>
              </a:rPr>
              <a:t>В плановом порядке осуществлялись работы по содержанию дорожных знаков и других элементов организации дорожного движения на сумму 14,5 млн. рублей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EFDEEFA-A07A-5461-C3D7-112FFBB395D5}"/>
              </a:ext>
            </a:extLst>
          </p:cNvPr>
          <p:cNvSpPr txBox="1"/>
          <p:nvPr/>
        </p:nvSpPr>
        <p:spPr>
          <a:xfrm>
            <a:off x="2055341" y="5721967"/>
            <a:ext cx="83037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0215" algn="ctr">
              <a:spcAft>
                <a:spcPts val="1000"/>
              </a:spcAft>
            </a:pPr>
            <a:r>
              <a:rPr lang="ru-RU" b="1" dirty="0">
                <a:ea typeface="SimSun" panose="02010600030101010101" pitchFamily="2" charset="-122"/>
                <a:cs typeface="Arial" panose="020B0604020202020204" pitchFamily="34" charset="0"/>
              </a:rPr>
              <a:t>Выполнен комплекс мероприятий по сервисному сопровождению объектов уличного освещения на общую сумму 5 млн. 343,9 тыс. рублей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4E7ED54-C04B-2308-0036-78B4E4E985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4589" y="1379758"/>
            <a:ext cx="3172570" cy="42300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C120F7A-47B7-BB46-8554-A69B02194CC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656" b="23676"/>
          <a:stretch/>
        </p:blipFill>
        <p:spPr>
          <a:xfrm>
            <a:off x="7464912" y="1383858"/>
            <a:ext cx="3062923" cy="42259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AB26C995-12BF-A436-FE14-61D8BA3B3D9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550" r="1969" b="13855"/>
          <a:stretch/>
        </p:blipFill>
        <p:spPr>
          <a:xfrm>
            <a:off x="5102731" y="1379759"/>
            <a:ext cx="2186608" cy="42429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3031626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139CFF-6685-BC41-5C0C-6753FD1F01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1A64DB9A-8830-6510-9169-0D60B6E83DDD}"/>
              </a:ext>
            </a:extLst>
          </p:cNvPr>
          <p:cNvSpPr txBox="1"/>
          <p:nvPr/>
        </p:nvSpPr>
        <p:spPr>
          <a:xfrm>
            <a:off x="1735951" y="263703"/>
            <a:ext cx="87683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000"/>
              </a:spcAft>
            </a:pPr>
            <a:r>
              <a:rPr lang="ru-RU" b="1" dirty="0">
                <a:ea typeface="SimSun" panose="02010600030101010101" pitchFamily="2" charset="-122"/>
              </a:rPr>
              <a:t>Выполнен комплекс мероприятий по сервисному сопровождению объектов уличного освещения на общую сумму 5 млн. 343,9 тыс. рублей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Sun" panose="02010600030101010101" pitchFamily="2" charset="-122"/>
              <a:cs typeface="Arial" panose="020B060402020202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821A251-F14D-4004-9B3D-F4FDF8209E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9094" y="2056863"/>
            <a:ext cx="2882039" cy="38377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6C2464F-E35A-5BDF-EAD1-80BEC7B04F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0637" y="1112176"/>
            <a:ext cx="2813638" cy="37466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19634E7-2F30-B022-9A47-6E56581D77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5950" y="1112176"/>
            <a:ext cx="2813638" cy="37466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530459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F0B0F1-05D0-2D4E-7F46-C1ADB7A512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07C5812-FD6C-CF4B-4D36-94BCF182742A}"/>
              </a:ext>
            </a:extLst>
          </p:cNvPr>
          <p:cNvSpPr txBox="1"/>
          <p:nvPr/>
        </p:nvSpPr>
        <p:spPr>
          <a:xfrm>
            <a:off x="2260847" y="152198"/>
            <a:ext cx="76199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000"/>
              </a:spcAft>
            </a:pPr>
            <a:r>
              <a:rPr lang="ru-RU" b="1" dirty="0">
                <a:ea typeface="SimSun" panose="02010600030101010101" pitchFamily="2" charset="-122"/>
                <a:cs typeface="Arial" panose="020B0604020202020204" pitchFamily="34" charset="0"/>
              </a:rPr>
              <a:t>Проведено обслуживание и содержание детских и спортивных площадок на общую сумму 3. млн. 161 тыс. рублей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9AA5A6A-387C-1B71-9584-04C295F0BE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3629" y="1235137"/>
            <a:ext cx="3661927" cy="48953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A4C1C45-A6EA-96D8-C2D1-F8CC33569D2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3072" r="68"/>
          <a:stretch/>
        </p:blipFill>
        <p:spPr>
          <a:xfrm>
            <a:off x="5722290" y="1245216"/>
            <a:ext cx="4759613" cy="48852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4766533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635F62-1788-988A-33E5-D47D57B7C1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176EA5AC-6DD5-CB6F-E5B8-BF0DB1B631AB}"/>
              </a:ext>
            </a:extLst>
          </p:cNvPr>
          <p:cNvSpPr txBox="1"/>
          <p:nvPr/>
        </p:nvSpPr>
        <p:spPr>
          <a:xfrm>
            <a:off x="1982443" y="317087"/>
            <a:ext cx="84708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000"/>
              </a:spcAft>
            </a:pPr>
            <a:r>
              <a:rPr lang="ru-RU" b="1" dirty="0">
                <a:ea typeface="SimSun" panose="02010600030101010101" pitchFamily="2" charset="-122"/>
              </a:rPr>
              <a:t>Выполнены работы по прокладке участка ливневой канализации на общественной территории «Школьный спуск»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Sun" panose="02010600030101010101" pitchFamily="2" charset="-122"/>
              <a:cs typeface="Arial" panose="020B060402020202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2B127E6-170C-9DA3-DE14-1D92B2E0AAB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66" r="19742"/>
          <a:stretch/>
        </p:blipFill>
        <p:spPr>
          <a:xfrm>
            <a:off x="1661629" y="2467416"/>
            <a:ext cx="2880442" cy="21237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C069075-5C6B-4A59-4080-D78BC257DB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4715" y="1343511"/>
            <a:ext cx="2725933" cy="48461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ED52379-6EE6-4116-220F-5E68FE1743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0744" y="1343511"/>
            <a:ext cx="2725934" cy="48461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5D7E6BA-E317-28A4-4B13-298D1A3E8056}"/>
              </a:ext>
            </a:extLst>
          </p:cNvPr>
          <p:cNvSpPr txBox="1"/>
          <p:nvPr/>
        </p:nvSpPr>
        <p:spPr>
          <a:xfrm>
            <a:off x="1592396" y="1343511"/>
            <a:ext cx="301890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ea typeface="SimSun" panose="02010600030101010101" pitchFamily="2" charset="-122"/>
              </a:rPr>
              <a:t>Общая сумма </a:t>
            </a:r>
          </a:p>
          <a:p>
            <a:pPr algn="ctr"/>
            <a:r>
              <a:rPr lang="ru-RU" b="1" dirty="0">
                <a:ea typeface="SimSun" panose="02010600030101010101" pitchFamily="2" charset="-122"/>
              </a:rPr>
              <a:t>работ   составила </a:t>
            </a:r>
          </a:p>
          <a:p>
            <a:pPr algn="r"/>
            <a:r>
              <a:rPr lang="ru-RU" b="1" dirty="0">
                <a:ea typeface="SimSun" panose="02010600030101010101" pitchFamily="2" charset="-122"/>
              </a:rPr>
              <a:t>1 млн. 289,8 тыс. рублей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283750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F96357-7F08-1B05-EF95-7CDD22AD08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03804FC-5AA2-31F9-E4CB-DA291A339C67}"/>
              </a:ext>
            </a:extLst>
          </p:cNvPr>
          <p:cNvSpPr txBox="1"/>
          <p:nvPr/>
        </p:nvSpPr>
        <p:spPr>
          <a:xfrm>
            <a:off x="2916097" y="255564"/>
            <a:ext cx="6651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Мероприятия в сфере садово-паркового хозяйства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067F6D6-BED6-4D52-9486-E389DB723AF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7372" r="324" b="13383"/>
          <a:stretch/>
        </p:blipFill>
        <p:spPr>
          <a:xfrm>
            <a:off x="1935148" y="4270347"/>
            <a:ext cx="2517737" cy="23320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40451D5-5541-5A2B-A2F0-5622D3D38E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5344" y="1242874"/>
            <a:ext cx="3890084" cy="29175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CA7B5C0-D63B-D648-F331-F772990948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4229" y="4270347"/>
            <a:ext cx="3132918" cy="23496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399D2E92-436F-D391-0332-F908C26EC5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8895" y="1238313"/>
            <a:ext cx="2188173" cy="29175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83F004E9-9CE7-85B6-329C-0770E346C3C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" t="15714" r="-865" b="5880"/>
          <a:stretch/>
        </p:blipFill>
        <p:spPr>
          <a:xfrm>
            <a:off x="8068493" y="4270347"/>
            <a:ext cx="2249651" cy="23316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CC0DBE7-950A-8465-306B-D92DB0268E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62445" y="1238313"/>
            <a:ext cx="2188173" cy="29175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8277610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38E77B-DE14-BBC6-111F-DF2293FD0A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A76CE3E6-0604-0E6A-54CB-19A0D4838FBE}"/>
              </a:ext>
            </a:extLst>
          </p:cNvPr>
          <p:cNvSpPr txBox="1"/>
          <p:nvPr/>
        </p:nvSpPr>
        <p:spPr>
          <a:xfrm>
            <a:off x="2031273" y="188320"/>
            <a:ext cx="83123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000"/>
              </a:spcAft>
            </a:pPr>
            <a:r>
              <a:rPr lang="ru-RU" b="1" dirty="0">
                <a:ea typeface="SimSun" panose="02010600030101010101" pitchFamily="2" charset="-122"/>
              </a:rPr>
              <a:t>В течение 2023 года проводились работы по украшению территории поселения в праздничные дни (флаги, баннеры, световое украшение и т.д.) на общую сумму 7 млн. 401,8 тыс. рублей</a:t>
            </a:r>
            <a:endParaRPr lang="ru-RU" sz="1600" b="1" dirty="0">
              <a:ea typeface="SimSun" panose="02010600030101010101" pitchFamily="2" charset="-122"/>
              <a:cs typeface="Arial" panose="020B060402020202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5A91204-E0D0-2915-52AA-D8D73CFCB0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2591" y="1299146"/>
            <a:ext cx="6139493" cy="27639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17AAF5B-280C-E0F3-5BFD-BFD1E82EC83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926" t="19176" r="752" b="11419"/>
          <a:stretch/>
        </p:blipFill>
        <p:spPr>
          <a:xfrm>
            <a:off x="1706881" y="3342631"/>
            <a:ext cx="3323645" cy="33270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48757C4-3B79-E97A-8CF4-86A0717831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75929" y="4397072"/>
            <a:ext cx="5206154" cy="22726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759440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8980886-6851-4B2C-AD20-1AB301FF0678}"/>
              </a:ext>
            </a:extLst>
          </p:cNvPr>
          <p:cNvSpPr txBox="1"/>
          <p:nvPr/>
        </p:nvSpPr>
        <p:spPr>
          <a:xfrm>
            <a:off x="2129119" y="355501"/>
            <a:ext cx="8095129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prstClr val="white"/>
                </a:solidFill>
                <a:latin typeface="Century Gothic" panose="020B0502020202020204"/>
              </a:rPr>
              <a:t>Деятельность подведомственного администрации муниципального бюджетного учреждения «Центр благоустройства и строительства» в 2023 году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7319F41-A77E-45EA-BA69-2D8AE7AD31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7917" y="2139440"/>
            <a:ext cx="8756167" cy="444543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1801048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CDC7B7D-322E-581E-50F0-18DD0ED314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5065" y="1442920"/>
            <a:ext cx="1745806" cy="2325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4D09873-471B-6207-0FFC-D2A619E44C59}"/>
              </a:ext>
            </a:extLst>
          </p:cNvPr>
          <p:cNvSpPr txBox="1"/>
          <p:nvPr/>
        </p:nvSpPr>
        <p:spPr>
          <a:xfrm>
            <a:off x="2446112" y="271506"/>
            <a:ext cx="74485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Работы по организации пешеходного тротуара 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с установкой пешеходного ограждения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 от ж/д переезда до ул. Шувалова.           Стоимость выполненных работ 1 млн. 227,1 тыс. руб.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30D4ECE-8C6B-9D00-BA1A-6D21F266AF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5066" y="3966693"/>
            <a:ext cx="3714085" cy="27855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E749029-B408-8F4F-678D-752E316DF8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13344" y="1442918"/>
            <a:ext cx="1745806" cy="2326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76766824-FA72-0158-23C5-8CA96AD855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1624" y="1448883"/>
            <a:ext cx="3977529" cy="53033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5479219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749C051-E10D-47D0-9821-C85A9B5C5DA4}"/>
              </a:ext>
            </a:extLst>
          </p:cNvPr>
          <p:cNvSpPr txBox="1"/>
          <p:nvPr/>
        </p:nvSpPr>
        <p:spPr>
          <a:xfrm>
            <a:off x="1840930" y="575548"/>
            <a:ext cx="86868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Комплекс </a:t>
            </a:r>
            <a:r>
              <a:rPr lang="ru-RU" b="1" dirty="0">
                <a:ea typeface="SimSun" panose="02010600030101010101" pitchFamily="2" charset="-122"/>
              </a:rPr>
              <a:t>мероприятий по содержанию блочно-модульной котельной дер. Лаврики</a:t>
            </a:r>
            <a:endParaRPr lang="ru-RU" b="1" dirty="0"/>
          </a:p>
        </p:txBody>
      </p:sp>
      <p:pic>
        <p:nvPicPr>
          <p:cNvPr id="5" name="Изображение 48" descr="WhatsApp Image 2024-01-15 at 17.10.18">
            <a:extLst>
              <a:ext uri="{FF2B5EF4-FFF2-40B4-BE49-F238E27FC236}">
                <a16:creationId xmlns:a16="http://schemas.microsoft.com/office/drawing/2014/main" id="{0CF67BC8-95E4-B5C0-6AB1-E2D23E601EB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8764"/>
          <a:stretch/>
        </p:blipFill>
        <p:spPr>
          <a:xfrm>
            <a:off x="4409243" y="2636648"/>
            <a:ext cx="3405302" cy="32347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Изображение 47" descr="WhatsApp Image 2024-01-15 at 17.10.18 (1)">
            <a:extLst>
              <a:ext uri="{FF2B5EF4-FFF2-40B4-BE49-F238E27FC236}">
                <a16:creationId xmlns:a16="http://schemas.microsoft.com/office/drawing/2014/main" id="{D292DCB5-E6D9-AB08-1FE5-5A1DAF2DDA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1274" y="1147289"/>
            <a:ext cx="2594927" cy="34622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Изображение 46" descr="WhatsApp Image 2024-01-15 at 17.10.18 (2)">
            <a:extLst>
              <a:ext uri="{FF2B5EF4-FFF2-40B4-BE49-F238E27FC236}">
                <a16:creationId xmlns:a16="http://schemas.microsoft.com/office/drawing/2014/main" id="{08268EBD-AD53-6700-EA34-261F80D6D2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0661" y="1221878"/>
            <a:ext cx="2594927" cy="34617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EF834BE-6269-4AAF-87D1-219AE9517EE0}"/>
              </a:ext>
            </a:extLst>
          </p:cNvPr>
          <p:cNvSpPr txBox="1"/>
          <p:nvPr/>
        </p:nvSpPr>
        <p:spPr>
          <a:xfrm>
            <a:off x="4489143" y="1390654"/>
            <a:ext cx="30191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ea typeface="SimSun" panose="02010600030101010101" pitchFamily="2" charset="-122"/>
              </a:rPr>
              <a:t>    было затрачено </a:t>
            </a:r>
          </a:p>
          <a:p>
            <a:pPr algn="ctr"/>
            <a:r>
              <a:rPr lang="ru-RU" sz="1600" b="1" dirty="0">
                <a:ea typeface="SimSun" panose="02010600030101010101" pitchFamily="2" charset="-122"/>
              </a:rPr>
              <a:t>      на ремонтные работы</a:t>
            </a:r>
            <a:endParaRPr lang="ru-RU" sz="1600" b="1" dirty="0"/>
          </a:p>
          <a:p>
            <a:pPr algn="ctr"/>
            <a:endParaRPr lang="ru-RU" sz="1600" b="1" dirty="0">
              <a:ea typeface="SimSun" panose="02010600030101010101" pitchFamily="2" charset="-122"/>
            </a:endParaRPr>
          </a:p>
          <a:p>
            <a:pPr algn="ctr"/>
            <a:r>
              <a:rPr lang="ru-RU" sz="1600" b="1" dirty="0">
                <a:ea typeface="SimSun" panose="02010600030101010101" pitchFamily="2" charset="-122"/>
              </a:rPr>
              <a:t>     2 млн. 618,8 тыс. рублей</a:t>
            </a:r>
          </a:p>
          <a:p>
            <a:endParaRPr lang="ru-RU" sz="1600" b="1" dirty="0">
              <a:ea typeface="SimSun" panose="02010600030101010101" pitchFamily="2" charset="-122"/>
            </a:endParaRPr>
          </a:p>
          <a:p>
            <a:r>
              <a:rPr lang="ru-RU" sz="1600" dirty="0">
                <a:ea typeface="SimSun" panose="02010600030101010101" pitchFamily="2" charset="-122"/>
              </a:rPr>
              <a:t>           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305289057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4AFAEE0-B5DE-483B-ADB2-074C001A3368}"/>
              </a:ext>
            </a:extLst>
          </p:cNvPr>
          <p:cNvSpPr txBox="1"/>
          <p:nvPr/>
        </p:nvSpPr>
        <p:spPr>
          <a:xfrm>
            <a:off x="1803027" y="273199"/>
            <a:ext cx="858594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ea typeface="Times New Roman" panose="02020603050405020304" pitchFamily="18" charset="0"/>
              </a:rPr>
              <a:t>Реализации проекта в рамках федеральной программы «Стимул»</a:t>
            </a:r>
            <a:endParaRPr lang="ru-RU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44078EF-1EB4-BB43-8662-9CD613ACA774}"/>
              </a:ext>
            </a:extLst>
          </p:cNvPr>
          <p:cNvSpPr txBox="1"/>
          <p:nvPr/>
        </p:nvSpPr>
        <p:spPr>
          <a:xfrm>
            <a:off x="3015451" y="712595"/>
            <a:ext cx="816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Было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9D4D5160-DB60-0FFE-7F6C-69661D7612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0129" y="1159284"/>
            <a:ext cx="3299480" cy="21996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32139FF7-AB7C-8B12-1195-9E6107C5C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8634" y="3499065"/>
            <a:ext cx="7244866" cy="31922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6FDF9D1C-F0BD-C9BE-EA7B-A79DA559B2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6707" y="1151992"/>
            <a:ext cx="5008667" cy="22069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2EED34FB-C6EA-9674-10B3-43576DDF7677}"/>
              </a:ext>
            </a:extLst>
          </p:cNvPr>
          <p:cNvSpPr txBox="1"/>
          <p:nvPr/>
        </p:nvSpPr>
        <p:spPr>
          <a:xfrm>
            <a:off x="7841204" y="747915"/>
            <a:ext cx="1037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Стало</a:t>
            </a:r>
          </a:p>
        </p:txBody>
      </p:sp>
    </p:spTree>
    <p:extLst>
      <p:ext uri="{BB962C8B-B14F-4D97-AF65-F5344CB8AC3E}">
        <p14:creationId xmlns:p14="http://schemas.microsoft.com/office/powerpoint/2010/main" val="263505003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0FA499-CD25-0CB5-FA8E-FC06DEB31E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CB6C82D-A3A0-0757-3007-44B1C2A21FD1}"/>
              </a:ext>
            </a:extLst>
          </p:cNvPr>
          <p:cNvSpPr txBox="1"/>
          <p:nvPr/>
        </p:nvSpPr>
        <p:spPr>
          <a:xfrm>
            <a:off x="1803027" y="273200"/>
            <a:ext cx="858594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ea typeface="SimSun" panose="02010600030101010101" pitchFamily="2" charset="-122"/>
              </a:rPr>
              <a:t>Работы по благоустройству </a:t>
            </a:r>
            <a:r>
              <a:rPr lang="ru-RU" b="1" u="sng" dirty="0">
                <a:ea typeface="SimSun" panose="02010600030101010101" pitchFamily="2" charset="-122"/>
              </a:rPr>
              <a:t>общественной территории «Улица Графская. Этап 2» - общественная территория «Улица Графская»</a:t>
            </a:r>
            <a:endParaRPr lang="ru-RU" sz="2000" b="1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AB091AC-633D-0A97-C07A-E8FCE4C532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5893084" y="2205445"/>
            <a:ext cx="5003898" cy="37548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71C2865-A937-FBA8-0CA0-1831195C5B4A}"/>
              </a:ext>
            </a:extLst>
          </p:cNvPr>
          <p:cNvSpPr txBox="1"/>
          <p:nvPr/>
        </p:nvSpPr>
        <p:spPr>
          <a:xfrm>
            <a:off x="3716246" y="1052464"/>
            <a:ext cx="5211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 начала работ по благоустройству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37379D77-33B2-8819-9C3E-372018CEC1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294386" y="2192994"/>
            <a:ext cx="5005167" cy="37548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88741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5DE577-2332-E986-1DBB-DBD3CC4684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48387E7-86D6-0B18-928F-736E3E990A04}"/>
              </a:ext>
            </a:extLst>
          </p:cNvPr>
          <p:cNvSpPr txBox="1"/>
          <p:nvPr/>
        </p:nvSpPr>
        <p:spPr>
          <a:xfrm>
            <a:off x="1803027" y="273200"/>
            <a:ext cx="858594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ea typeface="SimSun" panose="02010600030101010101" pitchFamily="2" charset="-122"/>
              </a:rPr>
              <a:t>Работы по благоустройству </a:t>
            </a:r>
            <a:r>
              <a:rPr lang="ru-RU" b="1" u="sng" dirty="0">
                <a:ea typeface="SimSun" panose="02010600030101010101" pitchFamily="2" charset="-122"/>
              </a:rPr>
              <a:t>общественной территории «Улица Графская. Этап 2» - общественная территория «Улица Графская»</a:t>
            </a:r>
            <a:endParaRPr lang="ru-RU" sz="2000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7656405-D071-CBEC-5E48-0DB148C08F81}"/>
              </a:ext>
            </a:extLst>
          </p:cNvPr>
          <p:cNvSpPr txBox="1"/>
          <p:nvPr/>
        </p:nvSpPr>
        <p:spPr>
          <a:xfrm>
            <a:off x="5740894" y="1807222"/>
            <a:ext cx="423662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ea typeface="SimSun" panose="02010600030101010101" pitchFamily="2" charset="-122"/>
              </a:rPr>
              <a:t>Общая стоимость контракта на выполнение работ по благоустройству общественной территории составила</a:t>
            </a:r>
          </a:p>
          <a:p>
            <a:pPr algn="ctr"/>
            <a:r>
              <a:rPr lang="ru-RU" sz="1600" b="1" dirty="0">
                <a:ea typeface="SimSun" panose="02010600030101010101" pitchFamily="2" charset="-122"/>
              </a:rPr>
              <a:t>24 млн. 282,4 тыс. рублей</a:t>
            </a:r>
            <a:endParaRPr lang="ru-RU" sz="1600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07F2362-6D4F-1B09-16C7-D5B3910F54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6352" y="4115754"/>
            <a:ext cx="3711937" cy="24746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13E09BC-9D8B-A8D1-DD93-D345BEBE88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6352" y="1504935"/>
            <a:ext cx="3690931" cy="24612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78A6C69-27DB-7DF9-42F8-0308E64A85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2879" y="3027099"/>
            <a:ext cx="4746095" cy="35577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72F8BB0C-1095-2738-905E-2966F7E5DD8F}"/>
              </a:ext>
            </a:extLst>
          </p:cNvPr>
          <p:cNvSpPr txBox="1"/>
          <p:nvPr/>
        </p:nvSpPr>
        <p:spPr>
          <a:xfrm>
            <a:off x="3761173" y="1049984"/>
            <a:ext cx="60101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После окончания работ по благоустройству</a:t>
            </a:r>
          </a:p>
        </p:txBody>
      </p:sp>
    </p:spTree>
    <p:extLst>
      <p:ext uri="{BB962C8B-B14F-4D97-AF65-F5344CB8AC3E}">
        <p14:creationId xmlns:p14="http://schemas.microsoft.com/office/powerpoint/2010/main" val="20902457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8635016-5D9E-48A9-86C4-D6B7B5704303}"/>
              </a:ext>
            </a:extLst>
          </p:cNvPr>
          <p:cNvSpPr txBox="1"/>
          <p:nvPr/>
        </p:nvSpPr>
        <p:spPr>
          <a:xfrm>
            <a:off x="1598141" y="284085"/>
            <a:ext cx="899571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/>
            <a:r>
              <a:rPr lang="ru-RU" dirty="0">
                <a:ea typeface="SimSun" panose="02010600030101010101" pitchFamily="2" charset="-122"/>
                <a:cs typeface="Arial" panose="020B0604020202020204" pitchFamily="34" charset="0"/>
              </a:rPr>
              <a:t>Работы по установке пешеходного оцинкованного ограждения </a:t>
            </a:r>
          </a:p>
          <a:p>
            <a:pPr indent="450215" algn="just"/>
            <a:r>
              <a:rPr lang="ru-RU" dirty="0">
                <a:ea typeface="SimSun" panose="02010600030101010101" pitchFamily="2" charset="-122"/>
                <a:cs typeface="Arial" panose="020B0604020202020204" pitchFamily="34" charset="0"/>
              </a:rPr>
              <a:t>по периметру общественной территории  </a:t>
            </a:r>
            <a:r>
              <a:rPr lang="ru-RU" b="1" i="1" dirty="0">
                <a:ea typeface="MS Mincho" panose="02020609040205080304" pitchFamily="49" charset="-128"/>
              </a:rPr>
              <a:t>«</a:t>
            </a:r>
            <a:r>
              <a:rPr lang="ru-RU" b="1" dirty="0">
                <a:ea typeface="MS Mincho" panose="02020609040205080304" pitchFamily="49" charset="-128"/>
              </a:rPr>
              <a:t>Улица Графская. Этап 2</a:t>
            </a:r>
            <a:r>
              <a:rPr lang="ru-RU" b="1" i="1" dirty="0">
                <a:ea typeface="MS Mincho" panose="02020609040205080304" pitchFamily="49" charset="-128"/>
              </a:rPr>
              <a:t>» </a:t>
            </a:r>
          </a:p>
          <a:p>
            <a:pPr indent="450215" algn="just"/>
            <a:r>
              <a:rPr lang="ru-RU" b="1" i="1" dirty="0">
                <a:ea typeface="MS Mincho" panose="02020609040205080304" pitchFamily="49" charset="-128"/>
                <a:cs typeface="Arial" panose="020B0604020202020204" pitchFamily="34" charset="0"/>
              </a:rPr>
              <a:t>                            </a:t>
            </a:r>
            <a:r>
              <a:rPr lang="ru-RU" dirty="0">
                <a:ea typeface="SimSun" panose="02010600030101010101" pitchFamily="2" charset="-122"/>
                <a:cs typeface="Arial" panose="020B0604020202020204" pitchFamily="34" charset="0"/>
              </a:rPr>
              <a:t>на сумму </a:t>
            </a:r>
            <a:r>
              <a:rPr lang="ru-RU" b="1" dirty="0">
                <a:ea typeface="SimSun" panose="02010600030101010101" pitchFamily="2" charset="-122"/>
                <a:cs typeface="Arial" panose="020B0604020202020204" pitchFamily="34" charset="0"/>
              </a:rPr>
              <a:t>1 млн. 223,9 тыс. рублей</a:t>
            </a:r>
            <a:endParaRPr lang="ru-RU" dirty="0">
              <a:ea typeface="SimSun" panose="02010600030101010101" pitchFamily="2" charset="-122"/>
              <a:cs typeface="Arial" panose="020B060402020202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0A45B04-F7F6-2989-3444-70235E621B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8187" y="1287263"/>
            <a:ext cx="3964990" cy="52866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9478A67E-5CD1-CF5E-97B6-2F269F28EF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5761" y="1287262"/>
            <a:ext cx="3978268" cy="53043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6050409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D7974A-9A16-C807-4BC2-E4C912365C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4D5E051-B27F-0552-EF11-63832D7C6944}"/>
              </a:ext>
            </a:extLst>
          </p:cNvPr>
          <p:cNvSpPr txBox="1"/>
          <p:nvPr/>
        </p:nvSpPr>
        <p:spPr>
          <a:xfrm>
            <a:off x="1771136" y="123569"/>
            <a:ext cx="856323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prstClr val="white"/>
                </a:solidFill>
                <a:latin typeface="Century Gothic" panose="020B0502020202020204"/>
              </a:rPr>
              <a:t>Деятельность подведомственного администрации муниципального бюджетного учреждения «Редакция газеты «Муринская панорама» </a:t>
            </a:r>
          </a:p>
          <a:p>
            <a:pPr algn="ctr">
              <a:defRPr/>
            </a:pPr>
            <a:r>
              <a:rPr lang="ru-RU" b="1" dirty="0">
                <a:solidFill>
                  <a:prstClr val="white"/>
                </a:solidFill>
                <a:latin typeface="Century Gothic" panose="020B0502020202020204"/>
              </a:rPr>
              <a:t>в 2023 году</a:t>
            </a:r>
          </a:p>
          <a:p>
            <a:pPr algn="ctr">
              <a:defRPr/>
            </a:pPr>
            <a:endParaRPr lang="ru-RU" b="1" dirty="0">
              <a:solidFill>
                <a:prstClr val="white"/>
              </a:solidFill>
              <a:latin typeface="Century Gothic" panose="020B0502020202020204"/>
            </a:endParaRPr>
          </a:p>
        </p:txBody>
      </p:sp>
      <p:graphicFrame>
        <p:nvGraphicFramePr>
          <p:cNvPr id="4" name="Диаграмма 3">
            <a:extLst>
              <a:ext uri="{FF2B5EF4-FFF2-40B4-BE49-F238E27FC236}">
                <a16:creationId xmlns:a16="http://schemas.microsoft.com/office/drawing/2014/main" id="{BBA59107-2C16-4B7C-A67D-146CB65B4B07}"/>
              </a:ext>
            </a:extLst>
          </p:cNvPr>
          <p:cNvGraphicFramePr/>
          <p:nvPr/>
        </p:nvGraphicFramePr>
        <p:xfrm>
          <a:off x="1771136" y="1297458"/>
          <a:ext cx="8563233" cy="54369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05476319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9EDA57-E39C-0EB7-9099-C1767CD22C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AEA5D3-BCAE-8750-F382-F32101F29558}"/>
              </a:ext>
            </a:extLst>
          </p:cNvPr>
          <p:cNvSpPr txBox="1"/>
          <p:nvPr/>
        </p:nvSpPr>
        <p:spPr>
          <a:xfrm>
            <a:off x="1524001" y="324021"/>
            <a:ext cx="914399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prstClr val="white"/>
                </a:solidFill>
                <a:latin typeface="Century Gothic" panose="020B0502020202020204"/>
              </a:rPr>
              <a:t>Муниципальное бюджетное учреждение </a:t>
            </a:r>
          </a:p>
          <a:p>
            <a:pPr algn="ctr">
              <a:defRPr/>
            </a:pPr>
            <a:r>
              <a:rPr lang="ru-RU" sz="2000" b="1" dirty="0">
                <a:solidFill>
                  <a:prstClr val="white"/>
                </a:solidFill>
                <a:latin typeface="Century Gothic" panose="020B0502020202020204"/>
              </a:rPr>
              <a:t>«Редакция газеты «Муринская панорама» </a:t>
            </a:r>
          </a:p>
        </p:txBody>
      </p:sp>
      <p:graphicFrame>
        <p:nvGraphicFramePr>
          <p:cNvPr id="3" name="Диаграмма 2">
            <a:extLst>
              <a:ext uri="{FF2B5EF4-FFF2-40B4-BE49-F238E27FC236}">
                <a16:creationId xmlns:a16="http://schemas.microsoft.com/office/drawing/2014/main" id="{0507377C-FC81-D93E-AD9D-2507A05ADD25}"/>
              </a:ext>
            </a:extLst>
          </p:cNvPr>
          <p:cNvGraphicFramePr/>
          <p:nvPr/>
        </p:nvGraphicFramePr>
        <p:xfrm>
          <a:off x="1894703" y="1393794"/>
          <a:ext cx="8435946" cy="51401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2532627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FBA31C9-9680-4A51-BE26-F059374744B4}"/>
              </a:ext>
            </a:extLst>
          </p:cNvPr>
          <p:cNvSpPr txBox="1"/>
          <p:nvPr/>
        </p:nvSpPr>
        <p:spPr>
          <a:xfrm>
            <a:off x="1664044" y="5474593"/>
            <a:ext cx="886391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ru-RU" sz="2400" dirty="0"/>
              <a:t>Создано в сентябре 2022 года, в отчётном году осуществляло деятельность, связанную с оказанием ритуальных услуг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1AFA86B-C135-4883-A0E7-F18E7A0BB8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221257"/>
            <a:ext cx="9144000" cy="4876390"/>
          </a:xfrm>
          <a:prstGeom prst="rect">
            <a:avLst/>
          </a:prstGeom>
          <a:effectLst>
            <a:softEdge rad="101600"/>
          </a:effectLst>
        </p:spPr>
      </p:pic>
    </p:spTree>
    <p:extLst>
      <p:ext uri="{BB962C8B-B14F-4D97-AF65-F5344CB8AC3E}">
        <p14:creationId xmlns:p14="http://schemas.microsoft.com/office/powerpoint/2010/main" val="87474693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28807" y="786534"/>
            <a:ext cx="10226873" cy="499912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4400" dirty="0">
                <a:latin typeface="Arial" panose="020B0604020202020204" pitchFamily="34" charset="0"/>
                <a:cs typeface="Arial" panose="020B0604020202020204" pitchFamily="34" charset="0"/>
              </a:rPr>
              <a:t>Объем расходов бюджета</a:t>
            </a:r>
          </a:p>
          <a:p>
            <a:pPr marL="0" indent="0" algn="ctr">
              <a:buNone/>
            </a:pPr>
            <a:r>
              <a:rPr lang="ru-RU" sz="4400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</a:t>
            </a:r>
          </a:p>
          <a:p>
            <a:pPr marL="0" indent="0" algn="ctr">
              <a:buNone/>
            </a:pPr>
            <a:r>
              <a:rPr lang="ru-RU" sz="4400" dirty="0">
                <a:latin typeface="Arial" panose="020B0604020202020204" pitchFamily="34" charset="0"/>
                <a:cs typeface="Arial" panose="020B0604020202020204" pitchFamily="34" charset="0"/>
              </a:rPr>
              <a:t>за 202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ru-RU" sz="4400" dirty="0">
                <a:latin typeface="Arial" panose="020B0604020202020204" pitchFamily="34" charset="0"/>
                <a:cs typeface="Arial" panose="020B0604020202020204" pitchFamily="34" charset="0"/>
              </a:rPr>
              <a:t> год составил</a:t>
            </a:r>
          </a:p>
          <a:p>
            <a:pPr marL="0" indent="0" algn="ctr">
              <a:buNone/>
            </a:pPr>
            <a:r>
              <a:rPr lang="en-US" sz="4400" b="1" u="sng" dirty="0">
                <a:latin typeface="Arial" panose="020B0604020202020204" pitchFamily="34" charset="0"/>
                <a:cs typeface="Arial" panose="020B0604020202020204" pitchFamily="34" charset="0"/>
              </a:rPr>
              <a:t>825</a:t>
            </a:r>
            <a:r>
              <a:rPr lang="ru-RU" sz="4400" b="1" u="sng" dirty="0">
                <a:latin typeface="Arial" panose="020B0604020202020204" pitchFamily="34" charset="0"/>
                <a:cs typeface="Arial" panose="020B0604020202020204" pitchFamily="34" charset="0"/>
              </a:rPr>
              <a:t> млн. </a:t>
            </a:r>
            <a:r>
              <a:rPr lang="en-US" sz="4400" b="1" u="sng" dirty="0">
                <a:latin typeface="Arial" panose="020B0604020202020204" pitchFamily="34" charset="0"/>
                <a:cs typeface="Arial" panose="020B0604020202020204" pitchFamily="34" charset="0"/>
              </a:rPr>
              <a:t>950,3</a:t>
            </a:r>
            <a:r>
              <a:rPr lang="ru-RU" sz="4400" b="1" u="sng" dirty="0">
                <a:latin typeface="Arial" panose="020B0604020202020204" pitchFamily="34" charset="0"/>
                <a:cs typeface="Arial" panose="020B0604020202020204" pitchFamily="34" charset="0"/>
              </a:rPr>
              <a:t> тыс. рублей,</a:t>
            </a:r>
          </a:p>
          <a:p>
            <a:pPr marL="0" indent="0" algn="ctr">
              <a:buNone/>
            </a:pP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при утверждённом плане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896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 млн.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936,3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 тыс. рублей,</a:t>
            </a:r>
          </a:p>
          <a:p>
            <a:pPr marL="0" indent="0" algn="ctr">
              <a:buNone/>
            </a:pP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что составляет 9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</a:p>
        </p:txBody>
      </p:sp>
    </p:spTree>
    <p:extLst>
      <p:ext uri="{BB962C8B-B14F-4D97-AF65-F5344CB8AC3E}">
        <p14:creationId xmlns:p14="http://schemas.microsoft.com/office/powerpoint/2010/main" val="397503575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647825" y="2243432"/>
            <a:ext cx="8858249" cy="2308324"/>
          </a:xfrm>
          <a:prstGeom prst="rect">
            <a:avLst/>
          </a:prstGeom>
          <a:noFill/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1616936542"/>
      </p:ext>
    </p:extLst>
  </p:cSld>
  <p:clrMapOvr>
    <a:masterClrMapping/>
  </p:clrMapOvr>
</p:sld>
</file>

<file path=ppt/theme/theme1.xml><?xml version="1.0" encoding="utf-8"?>
<a:theme xmlns:a="http://schemas.openxmlformats.org/drawingml/2006/main" name="Глубина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明朝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明朝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TM04033923[[fn=Глубина]]</Template>
  <TotalTime>1285</TotalTime>
  <Words>930</Words>
  <Application>Microsoft Office PowerPoint</Application>
  <PresentationFormat>Широкоэкранный</PresentationFormat>
  <Paragraphs>110</Paragraphs>
  <Slides>48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48</vt:i4>
      </vt:variant>
    </vt:vector>
  </HeadingPairs>
  <TitlesOfParts>
    <vt:vector size="56" baseType="lpstr">
      <vt:lpstr>MS Mincho</vt:lpstr>
      <vt:lpstr>SimSun</vt:lpstr>
      <vt:lpstr>Arial</vt:lpstr>
      <vt:lpstr>Calibri</vt:lpstr>
      <vt:lpstr>Century Gothic</vt:lpstr>
      <vt:lpstr>Corbel</vt:lpstr>
      <vt:lpstr>Times New Roman</vt:lpstr>
      <vt:lpstr>Глубина</vt:lpstr>
      <vt:lpstr>ОТЧЕТ по исполнению бюджета муниципального образования «Муринское городское поселение» Всеволожского муниципального района Ленинградской области за 2023 год</vt:lpstr>
      <vt:lpstr>Презентация PowerPoint</vt:lpstr>
      <vt:lpstr>  Поступление в бюджет  налоговых доходов в 2023 году составило 365 млн. 041,3 тыс. рублей.  это 118% от бюджетных назначений на 2023 год. увеличение произошло за счет увеличения поступлений налога на доход физических лиц и налога на имущество.</vt:lpstr>
      <vt:lpstr>Поступление неналоговых  доходов в 2023 году составило  13 млн. 803,7 тыс. рублей</vt:lpstr>
      <vt:lpstr>Безвозмездные поступления  в бюджет в 2023 году составили  487млн. 198,0 тыс. рублей.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ОТЧЕТ по Исполнению бюджета муниципального образования «Муринское городское поселение» Всеволожского муниципального района Ленинградской области за 2021 год</dc:title>
  <dc:creator>Каворкинг-1</dc:creator>
  <cp:lastModifiedBy>Olga Ast</cp:lastModifiedBy>
  <cp:revision>88</cp:revision>
  <dcterms:created xsi:type="dcterms:W3CDTF">2022-05-26T07:36:24Z</dcterms:created>
  <dcterms:modified xsi:type="dcterms:W3CDTF">2024-05-08T11:28:43Z</dcterms:modified>
</cp:coreProperties>
</file>