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21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2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64" r:id="rId3"/>
    <p:sldId id="258" r:id="rId4"/>
    <p:sldId id="281" r:id="rId5"/>
    <p:sldId id="293" r:id="rId6"/>
    <p:sldId id="260" r:id="rId7"/>
    <p:sldId id="261" r:id="rId8"/>
    <p:sldId id="263" r:id="rId9"/>
    <p:sldId id="282" r:id="rId10"/>
    <p:sldId id="294" r:id="rId11"/>
    <p:sldId id="283" r:id="rId12"/>
    <p:sldId id="295" r:id="rId13"/>
    <p:sldId id="284" r:id="rId14"/>
    <p:sldId id="266" r:id="rId15"/>
    <p:sldId id="286" r:id="rId16"/>
    <p:sldId id="287" r:id="rId17"/>
    <p:sldId id="288" r:id="rId18"/>
    <p:sldId id="289" r:id="rId19"/>
    <p:sldId id="290" r:id="rId20"/>
    <p:sldId id="296" r:id="rId21"/>
    <p:sldId id="269" r:id="rId22"/>
    <p:sldId id="270" r:id="rId23"/>
    <p:sldId id="297" r:id="rId24"/>
    <p:sldId id="27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691682.1</c:v>
                </c:pt>
                <c:pt idx="1">
                  <c:v>685352.3</c:v>
                </c:pt>
                <c:pt idx="2">
                  <c:v>670982.1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12832"/>
        <c:axId val="2116067888"/>
      </c:barChart>
      <c:catAx>
        <c:axId val="2119412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6067888"/>
        <c:crosses val="autoZero"/>
        <c:auto val="1"/>
        <c:lblAlgn val="ctr"/>
        <c:lblOffset val="100"/>
        <c:noMultiLvlLbl val="0"/>
      </c:catAx>
      <c:valAx>
        <c:axId val="2116067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1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на прибыль,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766526019690578E-2"/>
                  <c:y val="0.307642487046632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AD-40AC-A849-B2D76B6ECD46}"/>
                </c:ext>
              </c:extLst>
            </c:dLbl>
            <c:dLbl>
              <c:idx val="1"/>
              <c:layout>
                <c:manualLayout>
                  <c:x val="-2.5272503516174442E-2"/>
                  <c:y val="0.3616148531951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AD-40AC-A849-B2D76B6ECD46}"/>
                </c:ext>
              </c:extLst>
            </c:dLbl>
            <c:dLbl>
              <c:idx val="2"/>
              <c:layout>
                <c:manualLayout>
                  <c:x val="-2.4173699015471166E-2"/>
                  <c:y val="0.41828583765112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AD-40AC-A849-B2D76B6ECD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191613.3</c:v>
                </c:pt>
                <c:pt idx="1">
                  <c:v>210186.4</c:v>
                </c:pt>
                <c:pt idx="2">
                  <c:v>236379.3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50-4925-9FCF-7ADE6011DF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Налоги на товары (работы, услуги) 
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Лист1!$C$2:$C$4</c:f>
              <c:numCache>
                <c:formatCode>0.00</c:formatCode>
                <c:ptCount val="3"/>
                <c:pt idx="0">
                  <c:v>2600</c:v>
                </c:pt>
                <c:pt idx="1">
                  <c:v>2700</c:v>
                </c:pt>
                <c:pt idx="2">
                  <c:v>3800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50-4925-9FCF-7ADE6011DF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имущество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147144</c:v>
                </c:pt>
                <c:pt idx="1">
                  <c:v>148144</c:v>
                </c:pt>
                <c:pt idx="2">
                  <c:v>157144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50-4925-9FCF-7ADE6011D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55753472"/>
        <c:axId val="155755264"/>
        <c:axId val="190867648"/>
      </c:bar3DChart>
      <c:catAx>
        <c:axId val="15575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5264"/>
        <c:crosses val="autoZero"/>
        <c:auto val="1"/>
        <c:lblAlgn val="ctr"/>
        <c:lblOffset val="100"/>
        <c:noMultiLvlLbl val="0"/>
      </c:catAx>
      <c:valAx>
        <c:axId val="155755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3472"/>
        <c:crosses val="autoZero"/>
        <c:crossBetween val="between"/>
      </c:valAx>
      <c:serAx>
        <c:axId val="190867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55264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341357.3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39-4294-80A6-CC4C0DBA44C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361030.40000000002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39-4294-80A6-CC4C0DBA44C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39-4294-80A6-CC4C0DBA44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397323.3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39-4294-80A6-CC4C0DBA4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739456"/>
        <c:axId val="178761728"/>
      </c:barChart>
      <c:catAx>
        <c:axId val="17873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61728"/>
        <c:crosses val="autoZero"/>
        <c:auto val="1"/>
        <c:lblAlgn val="ctr"/>
        <c:lblOffset val="100"/>
        <c:noMultiLvlLbl val="0"/>
      </c:catAx>
      <c:valAx>
        <c:axId val="178761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3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 от аренды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988045007032348E-3"/>
                  <c:y val="0.237478411053540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AD-40AC-A849-B2D76B6ECD46}"/>
                </c:ext>
              </c:extLst>
            </c:dLbl>
            <c:dLbl>
              <c:idx val="1"/>
              <c:layout>
                <c:manualLayout>
                  <c:x val="1.0988045007032348E-3"/>
                  <c:y val="0.2590673575129533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AD-40AC-A849-B2D76B6ECD46}"/>
                </c:ext>
              </c:extLst>
            </c:dLbl>
            <c:dLbl>
              <c:idx val="2"/>
              <c:layout>
                <c:manualLayout>
                  <c:x val="-2.4173699015471166E-2"/>
                  <c:y val="0.41828583765112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AD-40AC-A849-B2D76B6ECD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9466.7999999999993</c:v>
                </c:pt>
                <c:pt idx="1">
                  <c:v>9466.7999999999993</c:v>
                </c:pt>
                <c:pt idx="2">
                  <c:v>14066.8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50-4925-9FCF-7ADE6011DF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 от оказания платных услуг
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Лист1!$C$2:$C$4</c:f>
              <c:numCache>
                <c:formatCode>0.00</c:formatCode>
                <c:ptCount val="3"/>
                <c:pt idx="0">
                  <c:v>500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50-4925-9FCF-7ADE6011DF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продажи активов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9900</c:v>
                </c:pt>
                <c:pt idx="1">
                  <c:v>0</c:v>
                </c:pt>
                <c:pt idx="2">
                  <c:v>8350.2000000000007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50-4925-9FCF-7ADE6011D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55753472"/>
        <c:axId val="155755264"/>
        <c:axId val="190867648"/>
      </c:bar3DChart>
      <c:catAx>
        <c:axId val="15575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5264"/>
        <c:crosses val="autoZero"/>
        <c:auto val="1"/>
        <c:lblAlgn val="ctr"/>
        <c:lblOffset val="100"/>
        <c:noMultiLvlLbl val="0"/>
      </c:catAx>
      <c:valAx>
        <c:axId val="155755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3472"/>
        <c:crosses val="autoZero"/>
        <c:crossBetween val="between"/>
      </c:valAx>
      <c:serAx>
        <c:axId val="190867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55264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19866.8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39-4294-80A6-CC4C0DBA44C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9966.7999999999993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39-4294-80A6-CC4C0DBA44C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39-4294-80A6-CC4C0DBA44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22917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39-4294-80A6-CC4C0DBA4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739456"/>
        <c:axId val="178761728"/>
      </c:barChart>
      <c:catAx>
        <c:axId val="17873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61728"/>
        <c:crosses val="autoZero"/>
        <c:auto val="1"/>
        <c:lblAlgn val="ctr"/>
        <c:lblOffset val="100"/>
        <c:noMultiLvlLbl val="0"/>
      </c:catAx>
      <c:valAx>
        <c:axId val="178761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3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бюджетам городских поселений на инициативные комиссии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  <c:pt idx="7">
                  <c:v>Субсидии на молодежный трудовой отряд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 formatCode="#\ ##0.00;[Red]#\ ##0.00">
                  <c:v>297521.5</c:v>
                </c:pt>
                <c:pt idx="1">
                  <c:v>3284.6</c:v>
                </c:pt>
                <c:pt idx="2">
                  <c:v>35.200000000000003</c:v>
                </c:pt>
                <c:pt idx="3">
                  <c:v>3061.2</c:v>
                </c:pt>
                <c:pt idx="4">
                  <c:v>7000</c:v>
                </c:pt>
                <c:pt idx="5">
                  <c:v>19000</c:v>
                </c:pt>
                <c:pt idx="6">
                  <c:v>335.4</c:v>
                </c:pt>
                <c:pt idx="7">
                  <c:v>220.1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3E-421E-A8C3-C51FA2267E6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бюджетам городских поселений на инициативные комиссии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  <c:pt idx="7">
                  <c:v>Субсидии на молодежный трудовой отряд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 formatCode="#\ ##0.00;[Red]#\ ##0.00">
                  <c:v>309835.09999999998</c:v>
                </c:pt>
                <c:pt idx="1">
                  <c:v>3398.9</c:v>
                </c:pt>
                <c:pt idx="2">
                  <c:v>35.200000000000003</c:v>
                </c:pt>
                <c:pt idx="3">
                  <c:v>0</c:v>
                </c:pt>
                <c:pt idx="4">
                  <c:v>0</c:v>
                </c:pt>
                <c:pt idx="6">
                  <c:v>868.1</c:v>
                </c:pt>
                <c:pt idx="7">
                  <c:v>217.8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3E-421E-A8C3-C51FA2267E6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бюджетам городских поселений на инициативные комиссии</c:v>
                </c:pt>
                <c:pt idx="4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5">
                  <c:v>Субсидии бюджетам поселений на реализацию программ формирования городской среды</c:v>
                </c:pt>
                <c:pt idx="6">
                  <c:v>Субсидии на комплекс мероприятий по борьбе с борщевиком Сосновского</c:v>
                </c:pt>
                <c:pt idx="7">
                  <c:v>Субсидии на молодежный трудовой отряд</c:v>
                </c:pt>
              </c:strCache>
            </c:strRef>
          </c:cat>
          <c:val>
            <c:numRef>
              <c:f>Лист1!$D$2:$D$9</c:f>
              <c:numCache>
                <c:formatCode>General</c:formatCode>
                <c:ptCount val="8"/>
                <c:pt idx="0" formatCode="#\ ##0.00;[Red]#\ ##0.00">
                  <c:v>250292.3</c:v>
                </c:pt>
                <c:pt idx="1">
                  <c:v>0</c:v>
                </c:pt>
                <c:pt idx="2">
                  <c:v>35.200000000000003</c:v>
                </c:pt>
                <c:pt idx="3">
                  <c:v>0</c:v>
                </c:pt>
                <c:pt idx="4">
                  <c:v>0</c:v>
                </c:pt>
                <c:pt idx="6">
                  <c:v>414.3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03E-421E-A8C3-C51FA2267E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8822144"/>
        <c:axId val="178979584"/>
      </c:barChart>
      <c:catAx>
        <c:axId val="1788221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979584"/>
        <c:crosses val="autoZero"/>
        <c:auto val="1"/>
        <c:lblAlgn val="ctr"/>
        <c:lblOffset val="100"/>
        <c:noMultiLvlLbl val="0"/>
      </c:catAx>
      <c:valAx>
        <c:axId val="1789795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0;[Red]#\ 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822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330458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CC-4747-ACB1-0051B21F60E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8890328151986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CC-4747-ACB1-0051B21F60E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314355.09999999998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DCC-4747-ACB1-0051B21F60E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250741.8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DCC-4747-ACB1-0051B21F60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3345152"/>
        <c:axId val="183346688"/>
      </c:barChart>
      <c:catAx>
        <c:axId val="18334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3346688"/>
        <c:crosses val="autoZero"/>
        <c:auto val="1"/>
        <c:lblAlgn val="ctr"/>
        <c:lblOffset val="100"/>
        <c:noMultiLvlLbl val="0"/>
      </c:catAx>
      <c:valAx>
        <c:axId val="183346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3345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726415</c:v>
                </c:pt>
                <c:pt idx="1">
                  <c:v>706466.1</c:v>
                </c:pt>
                <c:pt idx="2">
                  <c:v>711768.2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05632"/>
        <c:axId val="407167056"/>
      </c:barChart>
      <c:catAx>
        <c:axId val="2119405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167056"/>
        <c:crosses val="autoZero"/>
        <c:auto val="1"/>
        <c:lblAlgn val="ctr"/>
        <c:lblOffset val="100"/>
        <c:noMultiLvlLbl val="0"/>
      </c:catAx>
      <c:valAx>
        <c:axId val="407167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05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2024 г.</c:v>
                </c:pt>
                <c:pt idx="1">
                  <c:v>2025 г.</c:v>
                </c:pt>
                <c:pt idx="2">
                  <c:v>2026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604556.30000000005</c:v>
                </c:pt>
                <c:pt idx="1">
                  <c:v>608458.6</c:v>
                </c:pt>
                <c:pt idx="2">
                  <c:v>617619.80000000005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05632"/>
        <c:axId val="407167056"/>
      </c:barChart>
      <c:catAx>
        <c:axId val="2119405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167056"/>
        <c:crosses val="autoZero"/>
        <c:auto val="1"/>
        <c:lblAlgn val="ctr"/>
        <c:lblOffset val="100"/>
        <c:noMultiLvlLbl val="0"/>
      </c:catAx>
      <c:valAx>
        <c:axId val="407167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05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506950520073879E-2"/>
          <c:y val="0.19374986504983605"/>
          <c:w val="0.71442342546687831"/>
          <c:h val="0.7859377592311910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совет депутатов</c:v>
                </c:pt>
                <c:pt idx="1">
                  <c:v>контрольно-счетная палата</c:v>
                </c:pt>
                <c:pt idx="2">
                  <c:v>администрация</c:v>
                </c:pt>
                <c:pt idx="3">
                  <c:v>МКУ ЦМУ</c:v>
                </c:pt>
                <c:pt idx="4">
                  <c:v>МБУ Муринская панорама</c:v>
                </c:pt>
                <c:pt idx="5">
                  <c:v>МБУ ЦБС</c:v>
                </c:pt>
                <c:pt idx="6">
                  <c:v>МБУ Похоронная служба</c:v>
                </c:pt>
                <c:pt idx="7">
                  <c:v>МБУ СРТ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 formatCode="General">
                  <c:v>22777.7</c:v>
                </c:pt>
                <c:pt idx="1">
                  <c:v>12045</c:v>
                </c:pt>
                <c:pt idx="2" formatCode="General">
                  <c:v>132742.70000000001</c:v>
                </c:pt>
                <c:pt idx="3">
                  <c:v>68005</c:v>
                </c:pt>
                <c:pt idx="4" formatCode="General">
                  <c:v>9385</c:v>
                </c:pt>
                <c:pt idx="5" formatCode="General">
                  <c:v>59623.3</c:v>
                </c:pt>
                <c:pt idx="6">
                  <c:v>12422</c:v>
                </c:pt>
                <c:pt idx="7" formatCode="General">
                  <c:v>287555.09999999998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Заработная плата главы муниципального образования</c:v>
                </c:pt>
                <c:pt idx="1">
                  <c:v>Заработная плата постоянно действующего депутата </c:v>
                </c:pt>
                <c:pt idx="2">
                  <c:v>Заработная плата аппарата совета депутатов</c:v>
                </c:pt>
                <c:pt idx="3">
                  <c:v>Компенсационные выплаты депутатам совета депутатов</c:v>
                </c:pt>
                <c:pt idx="4">
                  <c:v>Выплаты по почетной грамоте и благодарностям</c:v>
                </c:pt>
                <c:pt idx="5">
                  <c:v>Грамоты, награды</c:v>
                </c:pt>
                <c:pt idx="6">
                  <c:v>Содержание аппарата совета депутатов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3537.6</c:v>
                </c:pt>
                <c:pt idx="1">
                  <c:v>2237.8000000000002</c:v>
                </c:pt>
                <c:pt idx="2">
                  <c:v>10252.299999999999</c:v>
                </c:pt>
                <c:pt idx="3">
                  <c:v>3600</c:v>
                </c:pt>
                <c:pt idx="4">
                  <c:v>900</c:v>
                </c:pt>
                <c:pt idx="5">
                  <c:v>100</c:v>
                </c:pt>
                <c:pt idx="6">
                  <c:v>2150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Заработная плата председателя и заместителя председателя счетной палаты </c:v>
                </c:pt>
                <c:pt idx="1">
                  <c:v>Заработная плата аудитора счетной палаты</c:v>
                </c:pt>
                <c:pt idx="2">
                  <c:v>Содержание счетной палаты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7637.4</c:v>
                </c:pt>
                <c:pt idx="1">
                  <c:v>2970.1</c:v>
                </c:pt>
                <c:pt idx="2">
                  <c:v>1437.5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955361951751163"/>
          <c:y val="7.7353073873951295E-2"/>
          <c:w val="0.51594927631488174"/>
          <c:h val="0.7294646906047739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Заработная плата главы администрации</c:v>
                </c:pt>
                <c:pt idx="1">
                  <c:v>Заработная плата сотрудников администрации</c:v>
                </c:pt>
                <c:pt idx="2">
                  <c:v>Командировочные расходы</c:v>
                </c:pt>
                <c:pt idx="3">
                  <c:v>Содержание администрации</c:v>
                </c:pt>
                <c:pt idx="4">
                  <c:v>Оплата налогов и гос. пошлин</c:v>
                </c:pt>
                <c:pt idx="5">
                  <c:v>Оплата непредвиденных расходов</c:v>
                </c:pt>
                <c:pt idx="6">
                  <c:v>Резервный фонд</c:v>
                </c:pt>
                <c:pt idx="7">
                  <c:v>Расходы по передаче полномочий по решению вопросов местного значения в соответствии с заключенными соглашениями</c:v>
                </c:pt>
                <c:pt idx="8">
                  <c:v>Доплаты к пенсиям муниципальным служащим</c:v>
                </c:pt>
                <c:pt idx="9">
                  <c:v>Обеспечение функционирования уличного освещения</c:v>
                </c:pt>
                <c:pt idx="10">
                  <c:v>Исполнение судебных актов, вступивших в законную силу</c:v>
                </c:pt>
                <c:pt idx="11">
                  <c:v>Ежегодные членские взносы в Совет муниципальных образований</c:v>
                </c:pt>
                <c:pt idx="12">
                  <c:v>Расходы на осуществление первичного воинского учета</c:v>
                </c:pt>
                <c:pt idx="13">
                  <c:v>Осуществление отдельных государственных полномочий</c:v>
                </c:pt>
              </c:strCache>
            </c:strRef>
          </c:cat>
          <c:val>
            <c:numRef>
              <c:f>Лист1!$B$2:$B$15</c:f>
              <c:numCache>
                <c:formatCode>0.0</c:formatCode>
                <c:ptCount val="14"/>
                <c:pt idx="0">
                  <c:v>5311</c:v>
                </c:pt>
                <c:pt idx="1">
                  <c:v>102396.2</c:v>
                </c:pt>
                <c:pt idx="2">
                  <c:v>100</c:v>
                </c:pt>
                <c:pt idx="3" formatCode="General">
                  <c:v>4661.2</c:v>
                </c:pt>
                <c:pt idx="4">
                  <c:v>30</c:v>
                </c:pt>
                <c:pt idx="5">
                  <c:v>50</c:v>
                </c:pt>
                <c:pt idx="6" formatCode="General">
                  <c:v>800</c:v>
                </c:pt>
                <c:pt idx="7" formatCode="General">
                  <c:v>1748.3</c:v>
                </c:pt>
                <c:pt idx="8">
                  <c:v>1700</c:v>
                </c:pt>
                <c:pt idx="9">
                  <c:v>10015</c:v>
                </c:pt>
                <c:pt idx="10">
                  <c:v>2350</c:v>
                </c:pt>
                <c:pt idx="11" formatCode="General">
                  <c:v>261.2</c:v>
                </c:pt>
                <c:pt idx="12" formatCode="General">
                  <c:v>3284.6</c:v>
                </c:pt>
                <c:pt idx="13" formatCode="General">
                  <c:v>35.200000000000003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1C3-451B-AA6B-B6E102A9E2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86227328"/>
        <c:axId val="186499456"/>
      </c:barChart>
      <c:valAx>
        <c:axId val="1864994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227328"/>
        <c:crosses val="autoZero"/>
        <c:crossBetween val="between"/>
      </c:valAx>
      <c:catAx>
        <c:axId val="186227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4994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Заработная плата </c:v>
                </c:pt>
                <c:pt idx="1">
                  <c:v>Командировки</c:v>
                </c:pt>
                <c:pt idx="2">
                  <c:v> аренда здания ул. Парковая д.1</c:v>
                </c:pt>
                <c:pt idx="3">
                  <c:v>Содержание МКУ ЦМУ</c:v>
                </c:pt>
                <c:pt idx="4">
                  <c:v>Налог на имущество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47480</c:v>
                </c:pt>
                <c:pt idx="1">
                  <c:v>80</c:v>
                </c:pt>
                <c:pt idx="2" formatCode="General">
                  <c:v>17642.900000000001</c:v>
                </c:pt>
                <c:pt idx="3" formatCode="General">
                  <c:v>2785.1</c:v>
                </c:pt>
                <c:pt idx="4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2"/>
                <c:pt idx="0">
                  <c:v>Заработная плата </c:v>
                </c:pt>
                <c:pt idx="1">
                  <c:v>Содержание МКУ ЦМУ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 formatCode="General">
                  <c:v>7290.5</c:v>
                </c:pt>
                <c:pt idx="1">
                  <c:v>2095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Заработная плата </c:v>
                </c:pt>
                <c:pt idx="1">
                  <c:v>Содержание МБУ похоронная служба</c:v>
                </c:pt>
                <c:pt idx="2">
                  <c:v>комплекс мероприятий по захоронению людей, погибших в ходе СВО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10493.3</c:v>
                </c:pt>
                <c:pt idx="1">
                  <c:v>1273.5</c:v>
                </c:pt>
                <c:pt idx="2">
                  <c:v>709.2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explosion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Заработная плата </c:v>
                </c:pt>
                <c:pt idx="1">
                  <c:v>сервисное обслуживание уличного освещения</c:v>
                </c:pt>
                <c:pt idx="2">
                  <c:v>Содержание МБУ ЦБС</c:v>
                </c:pt>
                <c:pt idx="3">
                  <c:v>плановая диагностика улично-дорожной сети</c:v>
                </c:pt>
                <c:pt idx="4">
                  <c:v>очистка опор освещения</c:v>
                </c:pt>
                <c:pt idx="5">
                  <c:v>содержание букв «Мурино» и «Я люблю Мурино»</c:v>
                </c:pt>
                <c:pt idx="6">
                  <c:v>установка дорожного ограждения по ул. Графская этап 2</c:v>
                </c:pt>
                <c:pt idx="7">
                  <c:v>содержание котельной БМК</c:v>
                </c:pt>
                <c:pt idx="8">
                  <c:v>уплата налогов и пошлин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36195.5</c:v>
                </c:pt>
                <c:pt idx="1">
                  <c:v>9715.4</c:v>
                </c:pt>
                <c:pt idx="2">
                  <c:v>2223.4</c:v>
                </c:pt>
                <c:pt idx="3">
                  <c:v>600</c:v>
                </c:pt>
                <c:pt idx="4">
                  <c:v>2800</c:v>
                </c:pt>
                <c:pt idx="5">
                  <c:v>476</c:v>
                </c:pt>
                <c:pt idx="6">
                  <c:v>1500</c:v>
                </c:pt>
                <c:pt idx="7">
                  <c:v>5117</c:v>
                </c:pt>
                <c:pt idx="8">
                  <c:v>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304837035359177"/>
          <c:y val="0"/>
          <c:w val="0.33036724146876345"/>
          <c:h val="1"/>
        </c:manualLayout>
      </c:layout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explosion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Заработная плата </c:v>
                </c:pt>
                <c:pt idx="1">
                  <c:v>Содержание здания администрации</c:v>
                </c:pt>
                <c:pt idx="2">
                  <c:v>Содержание МБУ СРТ</c:v>
                </c:pt>
                <c:pt idx="3">
                  <c:v>сервисное обслуживание уличного освещения</c:v>
                </c:pt>
                <c:pt idx="4">
                  <c:v>Содержание и уборка территории</c:v>
                </c:pt>
                <c:pt idx="5">
                  <c:v>Содержание детских и спортивных площадок</c:v>
                </c:pt>
                <c:pt idx="6">
                  <c:v>уплата налогов и пошлин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48100</c:v>
                </c:pt>
                <c:pt idx="1">
                  <c:v>5235.3</c:v>
                </c:pt>
                <c:pt idx="2">
                  <c:v>4607.3999999999996</c:v>
                </c:pt>
                <c:pt idx="3">
                  <c:v>5746.1</c:v>
                </c:pt>
                <c:pt idx="4">
                  <c:v>213113.9</c:v>
                </c:pt>
                <c:pt idx="5">
                  <c:v>3252.4</c:v>
                </c:pt>
                <c:pt idx="6">
                  <c:v>7500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304837035359177"/>
          <c:y val="0"/>
          <c:w val="0.33036724146876345"/>
          <c:h val="1"/>
        </c:manualLayout>
      </c:layout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121858.7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24-46EA-9036-5AA9689172F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80707.5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24-46EA-9036-5AA9689172F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60248.4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24-46EA-9036-5AA968917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289728"/>
        <c:axId val="185303808"/>
      </c:barChart>
      <c:catAx>
        <c:axId val="185289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5303808"/>
        <c:crosses val="autoZero"/>
        <c:auto val="1"/>
        <c:lblAlgn val="ctr"/>
        <c:lblOffset val="100"/>
        <c:noMultiLvlLbl val="0"/>
      </c:catAx>
      <c:valAx>
        <c:axId val="185303808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852897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Лист1!$B$2:$B$7</c:f>
              <c:numCache>
                <c:formatCode>#\ ##0.0</c:formatCode>
                <c:ptCount val="6"/>
                <c:pt idx="0">
                  <c:v>5388.7</c:v>
                </c:pt>
                <c:pt idx="1">
                  <c:v>21595.9</c:v>
                </c:pt>
                <c:pt idx="2">
                  <c:v>5337.2</c:v>
                </c:pt>
                <c:pt idx="3">
                  <c:v>6442.4</c:v>
                </c:pt>
                <c:pt idx="4">
                  <c:v>15302</c:v>
                </c:pt>
                <c:pt idx="5">
                  <c:v>2203.6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ED-4F8D-AB7A-2A766A113BA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Лист1!$C$2:$C$7</c:f>
              <c:numCache>
                <c:formatCode>#\ ##0.0</c:formatCode>
                <c:ptCount val="6"/>
                <c:pt idx="0">
                  <c:v>7695</c:v>
                </c:pt>
                <c:pt idx="1">
                  <c:v>20002.2</c:v>
                </c:pt>
                <c:pt idx="2">
                  <c:v>1630</c:v>
                </c:pt>
                <c:pt idx="3">
                  <c:v>6531</c:v>
                </c:pt>
                <c:pt idx="4">
                  <c:v>1302</c:v>
                </c:pt>
                <c:pt idx="5">
                  <c:v>4486.2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ED-4F8D-AB7A-2A766A113BA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Лист1!$D$2:$D$7</c:f>
              <c:numCache>
                <c:formatCode>#\ ##0.0</c:formatCode>
                <c:ptCount val="6"/>
                <c:pt idx="0">
                  <c:v>7695</c:v>
                </c:pt>
                <c:pt idx="1">
                  <c:v>1449</c:v>
                </c:pt>
                <c:pt idx="2">
                  <c:v>1630</c:v>
                </c:pt>
                <c:pt idx="3">
                  <c:v>4928.5</c:v>
                </c:pt>
                <c:pt idx="4">
                  <c:v>1302</c:v>
                </c:pt>
                <c:pt idx="5">
                  <c:v>4506.3999999999996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ED-4F8D-AB7A-2A766A113B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5787008"/>
        <c:axId val="195813376"/>
      </c:barChart>
      <c:catAx>
        <c:axId val="1957870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813376"/>
        <c:crosses val="autoZero"/>
        <c:auto val="1"/>
        <c:lblAlgn val="ctr"/>
        <c:lblOffset val="100"/>
        <c:noMultiLvlLbl val="0"/>
      </c:catAx>
      <c:valAx>
        <c:axId val="1958133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787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4000.5</c:v>
                </c:pt>
                <c:pt idx="1">
                  <c:v>35762.9</c:v>
                </c:pt>
                <c:pt idx="2">
                  <c:v>15405.8</c:v>
                </c:pt>
                <c:pt idx="3">
                  <c:v>8552.7000000000007</c:v>
                </c:pt>
                <c:pt idx="4">
                  <c:v>1867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36-4006-A52F-15DA94B001A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Лист1!$C$2:$C$6</c:f>
              <c:numCache>
                <c:formatCode>#\ ##0.0</c:formatCode>
                <c:ptCount val="5"/>
                <c:pt idx="0">
                  <c:v>2826.9</c:v>
                </c:pt>
                <c:pt idx="1">
                  <c:v>9193.5</c:v>
                </c:pt>
                <c:pt idx="2">
                  <c:v>16360.8</c:v>
                </c:pt>
                <c:pt idx="3">
                  <c:v>8721.5</c:v>
                </c:pt>
                <c:pt idx="4">
                  <c:v>1960.4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36-4006-A52F-15DA94B001A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Лист1!$D$2:$D$6</c:f>
              <c:numCache>
                <c:formatCode>#\ ##0.0</c:formatCode>
                <c:ptCount val="5"/>
                <c:pt idx="0">
                  <c:v>1949.8</c:v>
                </c:pt>
                <c:pt idx="1">
                  <c:v>9110.7000000000007</c:v>
                </c:pt>
                <c:pt idx="2">
                  <c:v>16954.099999999999</c:v>
                </c:pt>
                <c:pt idx="3">
                  <c:v>8664.6</c:v>
                </c:pt>
                <c:pt idx="4">
                  <c:v>2058.3000000000002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636-4006-A52F-15DA94B001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9105536"/>
        <c:axId val="199111424"/>
      </c:barChart>
      <c:catAx>
        <c:axId val="1991055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111424"/>
        <c:crosses val="autoZero"/>
        <c:auto val="1"/>
        <c:lblAlgn val="ctr"/>
        <c:lblOffset val="100"/>
        <c:noMultiLvlLbl val="0"/>
      </c:catAx>
      <c:valAx>
        <c:axId val="1991114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105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34732.9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24-46EA-9036-5AA9689172F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21113.8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24-46EA-9036-5AA9689172F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40786.1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24-46EA-9036-5AA968917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289728"/>
        <c:axId val="185303808"/>
      </c:barChart>
      <c:catAx>
        <c:axId val="185289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5303808"/>
        <c:crosses val="autoZero"/>
        <c:auto val="1"/>
        <c:lblAlgn val="ctr"/>
        <c:lblOffset val="100"/>
        <c:noMultiLvlLbl val="0"/>
      </c:catAx>
      <c:valAx>
        <c:axId val="185303808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852897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8" y="4074174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r>
              <a:rPr lang="ru-RU" sz="7300" b="1" dirty="0">
                <a:solidFill>
                  <a:srgbClr val="7030A0"/>
                </a:solidFill>
              </a:rPr>
              <a:t>ПРОЕКТ БЮДЖЕТА</a:t>
            </a:r>
            <a:endParaRPr lang="ru-RU" sz="67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9097662" cy="1117687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rgbClr val="7030A0"/>
                </a:solidFill>
              </a:rPr>
              <a:t>муниципального образования «Муринское городское поселение» Всеволожского муниципального района Ленинградской области</a:t>
            </a:r>
            <a:br>
              <a:rPr lang="ru-RU" sz="3000" b="1" dirty="0">
                <a:solidFill>
                  <a:srgbClr val="7030A0"/>
                </a:solidFill>
              </a:rPr>
            </a:br>
            <a:r>
              <a:rPr lang="ru-RU" sz="3000" b="1" dirty="0">
                <a:solidFill>
                  <a:srgbClr val="7030A0"/>
                </a:solidFill>
              </a:rPr>
              <a:t>на 2024 год и плановый период 2025, 2026 гг.</a:t>
            </a:r>
            <a:br>
              <a:rPr lang="ru-RU" sz="3000" b="1" dirty="0">
                <a:solidFill>
                  <a:srgbClr val="7030A0"/>
                </a:solidFill>
              </a:rPr>
            </a:br>
            <a:endParaRPr lang="ru-RU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88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3697315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ВСЕГО ДОХОДОВ</a:t>
            </a:r>
          </a:p>
        </p:txBody>
      </p:sp>
    </p:spTree>
    <p:extLst>
      <p:ext uri="{BB962C8B-B14F-4D97-AF65-F5344CB8AC3E}">
        <p14:creationId xmlns:p14="http://schemas.microsoft.com/office/powerpoint/2010/main" val="1577316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259460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/>
              <a:t>НАЛОГОВЫЕ ДОХОДЫ                                   </a:t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2024 год и на плановый период 2025 и 2026 годов,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25773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1955753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 НАЛОГОВЫЕ ДОХОДЫ</a:t>
            </a:r>
          </a:p>
        </p:txBody>
      </p:sp>
    </p:spTree>
    <p:extLst>
      <p:ext uri="{BB962C8B-B14F-4D97-AF65-F5344CB8AC3E}">
        <p14:creationId xmlns:p14="http://schemas.microsoft.com/office/powerpoint/2010/main" val="3687457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045759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/>
              <a:t>НЕНАЛОГОВЫЕ ДОХОДЫ                                   </a:t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2024 год и на плановый период 2025 и 2025 годов, тыс. руб</a:t>
            </a:r>
            <a:r>
              <a:rPr lang="ru-RU" sz="2000" dirty="0"/>
              <a:t>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198257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915587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 НЕНАЛОГОВЫЕ ДОХОДЫ</a:t>
            </a:r>
          </a:p>
        </p:txBody>
      </p:sp>
    </p:spTree>
    <p:extLst>
      <p:ext uri="{BB962C8B-B14F-4D97-AF65-F5344CB8AC3E}">
        <p14:creationId xmlns:p14="http://schemas.microsoft.com/office/powerpoint/2010/main" val="3589664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064626"/>
              </p:ext>
            </p:extLst>
          </p:nvPr>
        </p:nvGraphicFramePr>
        <p:xfrm>
          <a:off x="304800" y="2066544"/>
          <a:ext cx="11460480" cy="4791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БЕЗВОЗМЕЗДНЫЕ ПОСТУПЛЕНИЯ,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004293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9719871"/>
              </p:ext>
            </p:extLst>
          </p:nvPr>
        </p:nvGraphicFramePr>
        <p:xfrm>
          <a:off x="182880" y="2048256"/>
          <a:ext cx="11692128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ИТОГО БЕЗВОЗМЕЗДНЫЕ ПОСТУПЛЕНИЯ</a:t>
            </a:r>
          </a:p>
        </p:txBody>
      </p:sp>
    </p:spTree>
    <p:extLst>
      <p:ext uri="{BB962C8B-B14F-4D97-AF65-F5344CB8AC3E}">
        <p14:creationId xmlns:p14="http://schemas.microsoft.com/office/powerpoint/2010/main" val="3234363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396573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ВСЕГО РАСХОДОВ</a:t>
            </a:r>
          </a:p>
        </p:txBody>
      </p:sp>
    </p:spTree>
    <p:extLst>
      <p:ext uri="{BB962C8B-B14F-4D97-AF65-F5344CB8AC3E}">
        <p14:creationId xmlns:p14="http://schemas.microsoft.com/office/powerpoint/2010/main" val="1696593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5122197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ИТОГО НЕПРОГРАММНЫЕ РАСХОДЫ</a:t>
            </a:r>
            <a:br>
              <a:rPr lang="ru-RU" dirty="0">
                <a:solidFill>
                  <a:srgbClr val="C00000"/>
                </a:solidFill>
              </a:rPr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65430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2591" y="149651"/>
            <a:ext cx="10972800" cy="1226143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НЕПРОГРАММНЫЕ РАСХОДЫ на 2024г. в тыс. руб.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062871060"/>
              </p:ext>
            </p:extLst>
          </p:nvPr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201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8265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Контрольно-счетной палаты муниципального образования «Муринское городское поселение» Всеволожского муниципального района Ленинградской области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0821272"/>
              </p:ext>
            </p:extLst>
          </p:nvPr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4266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434610"/>
              </p:ext>
            </p:extLst>
          </p:nvPr>
        </p:nvGraphicFramePr>
        <p:xfrm>
          <a:off x="219456" y="1812471"/>
          <a:ext cx="11814047" cy="4856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765" y="323851"/>
            <a:ext cx="11012260" cy="12287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расходы администрации в 2024г.</a:t>
            </a:r>
            <a:br>
              <a:rPr lang="ru-RU" sz="3200" b="1" dirty="0"/>
            </a:br>
            <a:r>
              <a:rPr lang="ru-RU" sz="3200" b="1" dirty="0"/>
              <a:t>тыс. руб.</a:t>
            </a:r>
            <a:br>
              <a:rPr lang="ru-RU" sz="4000" b="1" dirty="0"/>
            </a:b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713952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МКУ «ЦМУ»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29767385"/>
              </p:ext>
            </p:extLst>
          </p:nvPr>
        </p:nvGraphicFramePr>
        <p:xfrm>
          <a:off x="619125" y="1535744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0690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«Муринская панорама»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745761870"/>
              </p:ext>
            </p:extLst>
          </p:nvPr>
        </p:nvGraphicFramePr>
        <p:xfrm>
          <a:off x="309562" y="16340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2355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«Похоронная служба»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2105693"/>
              </p:ext>
            </p:extLst>
          </p:nvPr>
        </p:nvGraphicFramePr>
        <p:xfrm>
          <a:off x="619125" y="1535744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4420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«ЦБС»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146651311"/>
              </p:ext>
            </p:extLst>
          </p:nvPr>
        </p:nvGraphicFramePr>
        <p:xfrm>
          <a:off x="117446" y="1342240"/>
          <a:ext cx="11853645" cy="539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56097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«СРТ»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31392753"/>
              </p:ext>
            </p:extLst>
          </p:nvPr>
        </p:nvGraphicFramePr>
        <p:xfrm>
          <a:off x="117446" y="1342240"/>
          <a:ext cx="11853645" cy="539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38083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206688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7764" y="354656"/>
            <a:ext cx="10972800" cy="125272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C00000"/>
                </a:solidFill>
              </a:rPr>
              <a:t>ИТОГО ПРОГРАММНЫЕ РАСХОДЫ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927219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469441"/>
              </p:ext>
            </p:extLst>
          </p:nvPr>
        </p:nvGraphicFramePr>
        <p:xfrm>
          <a:off x="170688" y="2060448"/>
          <a:ext cx="11728704" cy="4584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ПРОГРАММНЫЕ РАСХОДЫ</a:t>
            </a:r>
            <a:br>
              <a:rPr lang="ru-RU" sz="3200" b="1" dirty="0"/>
            </a:br>
            <a:r>
              <a:rPr lang="ru-RU" sz="3200" b="1" dirty="0"/>
              <a:t>(По Муниципальным программам)</a:t>
            </a:r>
            <a:br>
              <a:rPr lang="ru-RU" sz="3200" b="1" dirty="0"/>
            </a:br>
            <a:r>
              <a:rPr lang="ru-RU" sz="3200" b="1" dirty="0"/>
              <a:t>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10158583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6727232"/>
              </p:ext>
            </p:extLst>
          </p:nvPr>
        </p:nvGraphicFramePr>
        <p:xfrm>
          <a:off x="182880" y="800100"/>
          <a:ext cx="12009120" cy="5674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80662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1845632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7764" y="354656"/>
            <a:ext cx="10972800" cy="125272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7030A0"/>
                </a:solidFill>
              </a:rPr>
              <a:t>ДЕФИЦИТ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540382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819812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1261</TotalTime>
  <Words>274</Words>
  <Application>Microsoft Office PowerPoint</Application>
  <PresentationFormat>Широкоэкранный</PresentationFormat>
  <Paragraphs>36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Candara</vt:lpstr>
      <vt:lpstr>Symbol</vt:lpstr>
      <vt:lpstr>Волна</vt:lpstr>
      <vt:lpstr>   ПРОЕКТ БЮДЖЕТА</vt:lpstr>
      <vt:lpstr>ВСЕГО ДОХОДОВ</vt:lpstr>
      <vt:lpstr>НАЛОГОВЫЕ ДОХОДЫ                                    бюджета МО «Муринское городское поселение» Всеволожского муниципального района Ленинградской области на 2024 год и на плановый период 2025 и 2026 годов, тыс. руб.</vt:lpstr>
      <vt:lpstr>ИТОГО НАЛОГОВЫЕ ДОХОДЫ</vt:lpstr>
      <vt:lpstr>НЕНАЛОГОВЫЕ ДОХОДЫ                                    бюджета МО «Муринское городское поселение» Всеволожского муниципального района Ленинградской области на 2024 год и на плановый период 2025 и 2025 годов, тыс. руб.</vt:lpstr>
      <vt:lpstr>ИТОГО НЕНАЛОГОВЫЕ ДОХОДЫ</vt:lpstr>
      <vt:lpstr>БЕЗВОЗМЕЗДНЫЕ ПОСТУПЛЕНИЯ, тыс. руб.</vt:lpstr>
      <vt:lpstr>ИТОГО БЕЗВОЗМЕЗДНЫЕ ПОСТУПЛЕНИЯ</vt:lpstr>
      <vt:lpstr>ВСЕГО РАСХОДОВ</vt:lpstr>
      <vt:lpstr>ИТОГО НЕПРОГРАММНЫЕ РАСХОДЫ </vt:lpstr>
      <vt:lpstr>НЕПРОГРАММНЫЕ РАСХОДЫ на 2024г. в тыс. руб.</vt:lpstr>
      <vt:lpstr>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 на 2024г.</vt:lpstr>
      <vt:lpstr>расходы Контрольно-счетной палаты муниципального образования «Муринское городское поселение» Всеволожского муниципального района Ленинградской области на 2024г.</vt:lpstr>
      <vt:lpstr>расходы администрации в 2024г. тыс. руб. </vt:lpstr>
      <vt:lpstr>расходы на содержание МКУ «ЦМУ» на 2024г.</vt:lpstr>
      <vt:lpstr>расходы на содержание МБУ «Муринская панорама» на 2024г.</vt:lpstr>
      <vt:lpstr>расходы на содержание МБУ «Похоронная служба» на 2024г.</vt:lpstr>
      <vt:lpstr>расходы на содержание МБУ «ЦБС» на 2024г.</vt:lpstr>
      <vt:lpstr>расходы на содержание МБУ «СРТ» на 2024г.</vt:lpstr>
      <vt:lpstr>ИТОГО ПРОГРАММНЫЕ РАСХОДЫ</vt:lpstr>
      <vt:lpstr>ПРОГРАММНЫЕ РАСХОДЫ (По Муниципальным программам) тыс. руб.</vt:lpstr>
      <vt:lpstr>Презентация PowerPoint</vt:lpstr>
      <vt:lpstr>ДЕФИЦИТ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БЮДЖЕТА</dc:title>
  <dc:creator>Маргарита Кожарская</dc:creator>
  <cp:lastModifiedBy>Olga Ast</cp:lastModifiedBy>
  <cp:revision>87</cp:revision>
  <dcterms:created xsi:type="dcterms:W3CDTF">2021-11-29T06:59:31Z</dcterms:created>
  <dcterms:modified xsi:type="dcterms:W3CDTF">2023-12-01T06:43:02Z</dcterms:modified>
</cp:coreProperties>
</file>